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76"/>
  </p:notesMasterIdLst>
  <p:sldIdLst>
    <p:sldId id="436" r:id="rId2"/>
    <p:sldId id="437" r:id="rId3"/>
    <p:sldId id="439" r:id="rId4"/>
    <p:sldId id="509" r:id="rId5"/>
    <p:sldId id="456" r:id="rId6"/>
    <p:sldId id="457" r:id="rId7"/>
    <p:sldId id="524" r:id="rId8"/>
    <p:sldId id="525" r:id="rId9"/>
    <p:sldId id="488" r:id="rId10"/>
    <p:sldId id="497" r:id="rId11"/>
    <p:sldId id="496" r:id="rId12"/>
    <p:sldId id="514" r:id="rId13"/>
    <p:sldId id="515" r:id="rId14"/>
    <p:sldId id="516" r:id="rId15"/>
    <p:sldId id="517" r:id="rId16"/>
    <p:sldId id="481" r:id="rId17"/>
    <p:sldId id="482" r:id="rId18"/>
    <p:sldId id="462" r:id="rId19"/>
    <p:sldId id="528" r:id="rId20"/>
    <p:sldId id="463" r:id="rId21"/>
    <p:sldId id="460" r:id="rId22"/>
    <p:sldId id="461" r:id="rId23"/>
    <p:sldId id="486" r:id="rId24"/>
    <p:sldId id="487" r:id="rId25"/>
    <p:sldId id="441" r:id="rId26"/>
    <p:sldId id="442" r:id="rId27"/>
    <p:sldId id="443" r:id="rId28"/>
    <p:sldId id="444" r:id="rId29"/>
    <p:sldId id="479" r:id="rId30"/>
    <p:sldId id="480" r:id="rId31"/>
    <p:sldId id="445" r:id="rId32"/>
    <p:sldId id="414" r:id="rId33"/>
    <p:sldId id="446" r:id="rId34"/>
    <p:sldId id="447" r:id="rId35"/>
    <p:sldId id="522" r:id="rId36"/>
    <p:sldId id="523" r:id="rId37"/>
    <p:sldId id="452" r:id="rId38"/>
    <p:sldId id="453" r:id="rId39"/>
    <p:sldId id="448" r:id="rId40"/>
    <p:sldId id="449" r:id="rId41"/>
    <p:sldId id="450" r:id="rId42"/>
    <p:sldId id="451" r:id="rId43"/>
    <p:sldId id="454" r:id="rId44"/>
    <p:sldId id="455" r:id="rId45"/>
    <p:sldId id="490" r:id="rId46"/>
    <p:sldId id="508" r:id="rId47"/>
    <p:sldId id="526" r:id="rId48"/>
    <p:sldId id="527" r:id="rId49"/>
    <p:sldId id="468" r:id="rId50"/>
    <p:sldId id="469" r:id="rId51"/>
    <p:sldId id="489" r:id="rId52"/>
    <p:sldId id="507" r:id="rId53"/>
    <p:sldId id="519" r:id="rId54"/>
    <p:sldId id="520" r:id="rId55"/>
    <p:sldId id="470" r:id="rId56"/>
    <p:sldId id="471" r:id="rId57"/>
    <p:sldId id="485" r:id="rId58"/>
    <p:sldId id="505" r:id="rId59"/>
    <p:sldId id="483" r:id="rId60"/>
    <p:sldId id="484" r:id="rId61"/>
    <p:sldId id="472" r:id="rId62"/>
    <p:sldId id="504" r:id="rId63"/>
    <p:sldId id="475" r:id="rId64"/>
    <p:sldId id="518" r:id="rId65"/>
    <p:sldId id="477" r:id="rId66"/>
    <p:sldId id="478" r:id="rId67"/>
    <p:sldId id="529" r:id="rId68"/>
    <p:sldId id="530" r:id="rId69"/>
    <p:sldId id="476" r:id="rId70"/>
    <p:sldId id="503" r:id="rId71"/>
    <p:sldId id="491" r:id="rId72"/>
    <p:sldId id="506" r:id="rId73"/>
    <p:sldId id="493" r:id="rId74"/>
    <p:sldId id="494" r:id="rId75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79B36D74-1312-4ADD-9934-FEB6077414BD}">
          <p14:sldIdLst>
            <p14:sldId id="436"/>
            <p14:sldId id="437"/>
            <p14:sldId id="439"/>
            <p14:sldId id="509"/>
            <p14:sldId id="456"/>
            <p14:sldId id="457"/>
            <p14:sldId id="524"/>
            <p14:sldId id="525"/>
            <p14:sldId id="488"/>
            <p14:sldId id="497"/>
            <p14:sldId id="496"/>
            <p14:sldId id="514"/>
            <p14:sldId id="515"/>
            <p14:sldId id="516"/>
            <p14:sldId id="517"/>
            <p14:sldId id="481"/>
            <p14:sldId id="482"/>
            <p14:sldId id="462"/>
            <p14:sldId id="528"/>
            <p14:sldId id="463"/>
            <p14:sldId id="460"/>
            <p14:sldId id="461"/>
            <p14:sldId id="486"/>
            <p14:sldId id="487"/>
            <p14:sldId id="441"/>
            <p14:sldId id="442"/>
            <p14:sldId id="443"/>
            <p14:sldId id="444"/>
            <p14:sldId id="479"/>
            <p14:sldId id="480"/>
            <p14:sldId id="445"/>
            <p14:sldId id="414"/>
            <p14:sldId id="446"/>
            <p14:sldId id="447"/>
            <p14:sldId id="522"/>
            <p14:sldId id="523"/>
            <p14:sldId id="452"/>
            <p14:sldId id="453"/>
            <p14:sldId id="448"/>
            <p14:sldId id="449"/>
            <p14:sldId id="450"/>
            <p14:sldId id="451"/>
            <p14:sldId id="454"/>
            <p14:sldId id="455"/>
            <p14:sldId id="490"/>
            <p14:sldId id="508"/>
            <p14:sldId id="526"/>
            <p14:sldId id="527"/>
            <p14:sldId id="468"/>
            <p14:sldId id="469"/>
            <p14:sldId id="489"/>
            <p14:sldId id="507"/>
            <p14:sldId id="519"/>
            <p14:sldId id="520"/>
            <p14:sldId id="470"/>
            <p14:sldId id="471"/>
            <p14:sldId id="485"/>
            <p14:sldId id="505"/>
            <p14:sldId id="483"/>
            <p14:sldId id="484"/>
            <p14:sldId id="472"/>
            <p14:sldId id="504"/>
            <p14:sldId id="475"/>
            <p14:sldId id="518"/>
            <p14:sldId id="477"/>
            <p14:sldId id="478"/>
            <p14:sldId id="529"/>
            <p14:sldId id="530"/>
            <p14:sldId id="476"/>
            <p14:sldId id="503"/>
            <p14:sldId id="491"/>
            <p14:sldId id="506"/>
            <p14:sldId id="493"/>
            <p14:sldId id="49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lf Gladigau" initials="RG" lastIdx="0" clrIdx="0">
    <p:extLst>
      <p:ext uri="{19B8F6BF-5375-455C-9EA6-DF929625EA0E}">
        <p15:presenceInfo xmlns:p15="http://schemas.microsoft.com/office/powerpoint/2012/main" userId="S-1-5-21-3772701872-2228154590-233002394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D69"/>
    <a:srgbClr val="FF00FF"/>
    <a:srgbClr val="FDC300"/>
    <a:srgbClr val="FFD243"/>
    <a:srgbClr val="FFC715"/>
    <a:srgbClr val="428BB0"/>
    <a:srgbClr val="82B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69" autoAdjust="0"/>
  </p:normalViewPr>
  <p:slideViewPr>
    <p:cSldViewPr snapToGrid="0">
      <p:cViewPr varScale="1">
        <p:scale>
          <a:sx n="78" d="100"/>
          <a:sy n="78" d="100"/>
        </p:scale>
        <p:origin x="7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394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Folie mittels Klicken verschieben</a:t>
            </a: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2000" b="0" strike="noStrike" spc="-1">
                <a:latin typeface="Arial"/>
              </a:rPr>
              <a:t>Format der Notizen mittels Klicken bearbeiten</a:t>
            </a:r>
          </a:p>
        </p:txBody>
      </p:sp>
      <p:sp>
        <p:nvSpPr>
          <p:cNvPr id="8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&lt;Kopfzeile&gt;</a:t>
            </a:r>
          </a:p>
        </p:txBody>
      </p:sp>
      <p:sp>
        <p:nvSpPr>
          <p:cNvPr id="8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de-DE" sz="1400" b="0" strike="noStrike" spc="-1">
                <a:latin typeface="Times New Roman"/>
              </a:rPr>
              <a:t>&lt;Datum/Uhrzeit&gt;</a:t>
            </a:r>
          </a:p>
        </p:txBody>
      </p:sp>
      <p:sp>
        <p:nvSpPr>
          <p:cNvPr id="8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&lt;Fußzeile&gt;</a:t>
            </a:r>
          </a:p>
        </p:txBody>
      </p:sp>
      <p:sp>
        <p:nvSpPr>
          <p:cNvPr id="8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F302CFA6-5542-4820-87A8-989AB6FCFEBA}" type="slidenum">
              <a:rPr lang="de-DE" sz="1400" b="0" strike="noStrike" spc="-1">
                <a:latin typeface="Times New Roman"/>
              </a:rPr>
              <a:t>‹Nr.›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1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9222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10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0188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11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1146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12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8310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13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3737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14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4635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15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9803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16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0952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17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860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18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3021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19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8812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2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007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20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9235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21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8138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22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85650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23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76451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24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88315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25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8175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26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38845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27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24253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28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6157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29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3997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3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65503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30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33149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31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5168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32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25236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33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81725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34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24855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35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20032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36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12256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37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09339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38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26802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39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4016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4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4863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40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24680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41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30891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42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09484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43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52127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44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53516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45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77351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46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94257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47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73796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48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52333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49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758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5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47894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50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75532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51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27259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52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50604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53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37078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54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76910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55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73001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56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80478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57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56929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58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95407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59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8673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6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38000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60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14045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61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545353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62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392398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63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97867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64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17805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65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45233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66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03194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67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655025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68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0020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69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8004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7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25975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70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472204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71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998302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72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49337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73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409365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74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3074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8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904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302CFA6-5542-4820-87A8-989AB6FCFEBA}" type="slidenum">
              <a:rPr lang="de-DE" sz="1400" b="0" strike="noStrike" spc="-1" smtClean="0">
                <a:latin typeface="Times New Roman"/>
              </a:rPr>
              <a:t>9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194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699091" y="3792562"/>
            <a:ext cx="9015159" cy="18284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spcBef>
                <a:spcPts val="0"/>
              </a:spcBef>
              <a:buNone/>
              <a:defRPr sz="3200" b="0">
                <a:latin typeface="Titillium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3181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7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986680" y="236520"/>
            <a:ext cx="2910960" cy="845640"/>
          </a:xfrm>
          <a:prstGeom prst="rect">
            <a:avLst/>
          </a:prstGeom>
          <a:ln w="0">
            <a:noFill/>
          </a:ln>
        </p:spPr>
      </p:pic>
      <p:sp>
        <p:nvSpPr>
          <p:cNvPr id="43" name="Custom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 dirty="0"/>
          </a:p>
        </p:txBody>
      </p:sp>
      <p:sp>
        <p:nvSpPr>
          <p:cNvPr id="4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erwachsenenbildung-lsa.d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erwachsenenbildung-lsa.de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hyperlink" Target="http://www.erwachsenenbildung-lsa.de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rwachsenenbildung-lsa.de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mein-schl&#252;ssel-zur-welt.de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hyperlink" Target="http://www.mein-schl&#252;ssel-zur-welt.de/" TargetMode="External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hyperlink" Target="https://leo.blogs.uni-hamburg.de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stiftunglesen.de/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stiftunglesen.de/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hyperlink" Target="https://leo.blogs.uni-hamburg.de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www.facebook.com/GrundbildungLSA" TargetMode="External"/><Relationship Id="rId7" Type="http://schemas.openxmlformats.org/officeDocument/2006/relationships/hyperlink" Target="https://twitter.com/GrundbildungLSA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2.jpg"/><Relationship Id="rId5" Type="http://schemas.openxmlformats.org/officeDocument/2006/relationships/hyperlink" Target="https://www.instagram.com/grundbildunglsa/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hyperlink" Target="https://www.youtube.com/channel/UCsFwuBJJddWrXbIAfGPUus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www.facebook.com/GrundbildungLSA" TargetMode="External"/><Relationship Id="rId7" Type="http://schemas.openxmlformats.org/officeDocument/2006/relationships/hyperlink" Target="https://twitter.com/GrundbildungLSA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2.jpg"/><Relationship Id="rId5" Type="http://schemas.openxmlformats.org/officeDocument/2006/relationships/hyperlink" Target="https://www.instagram.com/grundbildunglsa/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hyperlink" Target="https://www.youtube.com/channel/UCsFwuBJJddWrXbIAfGPUusA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hyperlink" Target="http://www.alfa-telefon.de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hyperlink" Target="http://www.alfa-telefon.de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grundbildung-lsa.de/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11AB09-C138-4839-BBC6-6FE1DFD60F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02" y="-485208"/>
            <a:ext cx="7200000" cy="752457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DEE02FE-F4F6-4480-947F-0A725F2E90F6}"/>
              </a:ext>
            </a:extLst>
          </p:cNvPr>
          <p:cNvSpPr/>
          <p:nvPr/>
        </p:nvSpPr>
        <p:spPr>
          <a:xfrm>
            <a:off x="0" y="5988424"/>
            <a:ext cx="12191999" cy="8695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VZ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43456E-E37A-48F6-AB9F-F76E56D810AA}"/>
              </a:ext>
            </a:extLst>
          </p:cNvPr>
          <p:cNvSpPr/>
          <p:nvPr/>
        </p:nvSpPr>
        <p:spPr>
          <a:xfrm>
            <a:off x="7859388" y="2747647"/>
            <a:ext cx="40074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rgbClr val="102D69"/>
                </a:solidFill>
                <a:latin typeface="SchulbuchNord" panose="02000503040000020004" pitchFamily="2" charset="0"/>
              </a:rPr>
              <a:t>Besser lesen </a:t>
            </a:r>
          </a:p>
          <a:p>
            <a:r>
              <a:rPr lang="de-DE" sz="3600" dirty="0">
                <a:solidFill>
                  <a:srgbClr val="102D69"/>
                </a:solidFill>
                <a:latin typeface="SchulbuchNord" panose="02000503040000020004" pitchFamily="2" charset="0"/>
              </a:rPr>
              <a:t>und schreiben lernen – Grundbildung </a:t>
            </a:r>
          </a:p>
          <a:p>
            <a:r>
              <a:rPr lang="de-DE" sz="3600" dirty="0">
                <a:solidFill>
                  <a:srgbClr val="102D69"/>
                </a:solidFill>
                <a:latin typeface="SchulbuchNord" panose="02000503040000020004" pitchFamily="2" charset="0"/>
              </a:rPr>
              <a:t>für Erwachsene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DF42337-03B2-40D2-A936-A2C410201386}"/>
              </a:ext>
            </a:extLst>
          </p:cNvPr>
          <p:cNvSpPr/>
          <p:nvPr/>
        </p:nvSpPr>
        <p:spPr>
          <a:xfrm rot="16200000">
            <a:off x="-1144510" y="1187053"/>
            <a:ext cx="2930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>
                    <a:alpha val="75000"/>
                  </a:schemeClr>
                </a:solidFill>
              </a:rPr>
              <a:t>Konzeption / Text: Fach- und Koordinierungsstelle Alphabetisierung und Grundbildung in Sachsen-Anhalt, Landesverband der Volkshochschulen Sachsen-Anhalt e. V., Ländliche Erwachsenenbildung in Sachsen-Anhalt e. V. </a:t>
            </a:r>
          </a:p>
          <a:p>
            <a:pPr>
              <a:tabLst>
                <a:tab pos="539750" algn="l"/>
              </a:tabLst>
            </a:pPr>
            <a:r>
              <a:rPr lang="de-DE" sz="600" dirty="0">
                <a:solidFill>
                  <a:schemeClr val="bg1">
                    <a:alpha val="75000"/>
                  </a:schemeClr>
                </a:solidFill>
              </a:rPr>
              <a:t>Katholische Erwachsenenbildung in Sachsen-Anhalt e. V. und Peter Hubertus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465618" y="304101"/>
            <a:ext cx="5860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7200" b="1" dirty="0">
                <a:solidFill>
                  <a:srgbClr val="102D69"/>
                </a:solidFill>
                <a:latin typeface="SchulbuchNord" panose="02000503040000020004" pitchFamily="2" charset="0"/>
              </a:rPr>
              <a:t>Schriftlos</a:t>
            </a:r>
            <a:r>
              <a:rPr lang="de-DE" sz="7200" b="1" spc="300" dirty="0">
                <a:solidFill>
                  <a:srgbClr val="102D69"/>
                </a:solidFill>
                <a:latin typeface="SchulbuchNord" panose="02000503040000020004" pitchFamily="2" charset="0"/>
              </a:rPr>
              <a:t>?</a:t>
            </a:r>
          </a:p>
        </p:txBody>
      </p:sp>
      <p:sp>
        <p:nvSpPr>
          <p:cNvPr id="10" name="Rechteck 9">
            <a:hlinkClick r:id="rId4"/>
            <a:extLst>
              <a:ext uri="{FF2B5EF4-FFF2-40B4-BE49-F238E27FC236}">
                <a16:creationId xmlns:a16="http://schemas.microsoft.com/office/drawing/2014/main" id="{2F59E2E7-9287-4F29-A11E-0C0494F8C48E}"/>
              </a:ext>
            </a:extLst>
          </p:cNvPr>
          <p:cNvSpPr/>
          <p:nvPr/>
        </p:nvSpPr>
        <p:spPr>
          <a:xfrm>
            <a:off x="9238109" y="6493233"/>
            <a:ext cx="180209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100" dirty="0">
                <a:solidFill>
                  <a:srgbClr val="102D69"/>
                </a:solidFill>
                <a:latin typeface="SchulbuchNord" panose="02000503040000020004" pitchFamily="2" charset="0"/>
              </a:rPr>
              <a:t>www.grundbildung-lsa.de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372F75D-5A6A-4BFC-BBD7-1EEB3FB9CE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677" y="6033490"/>
            <a:ext cx="900000" cy="6858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CA02A3E-88BF-4C15-BACA-7442841505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20" y="6033490"/>
            <a:ext cx="2160000" cy="72885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D89F428-EBF7-4046-8163-2FAC7D96F733}"/>
              </a:ext>
            </a:extLst>
          </p:cNvPr>
          <p:cNvSpPr/>
          <p:nvPr/>
        </p:nvSpPr>
        <p:spPr>
          <a:xfrm>
            <a:off x="5465618" y="1358090"/>
            <a:ext cx="5860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7200" b="1" spc="300" dirty="0">
                <a:solidFill>
                  <a:srgbClr val="102D69"/>
                </a:solidFill>
                <a:latin typeface="SchulbuchNord" panose="02000503040000020004" pitchFamily="2" charset="0"/>
              </a:rPr>
              <a:t>Nein danke!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BC59330-F942-4066-8DEB-A9C969D5FF71}"/>
              </a:ext>
            </a:extLst>
          </p:cNvPr>
          <p:cNvSpPr/>
          <p:nvPr/>
        </p:nvSpPr>
        <p:spPr>
          <a:xfrm rot="16200000">
            <a:off x="-1280092" y="4343381"/>
            <a:ext cx="293023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>
                    <a:alpha val="75000"/>
                  </a:schemeClr>
                </a:solidFill>
              </a:rPr>
              <a:t>2111_Schriftlos_NeinDanke_Digital_V01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0125A2C-8679-4B4B-A17E-6A95B239E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251" y="6124672"/>
            <a:ext cx="58012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5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67C545AC-C71D-4FB3-8C1C-FE629F367E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86408" y="395864"/>
            <a:ext cx="81765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Anzeichen für Schwierigkeiten beim Lesen und Schreiben?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586409" y="2031706"/>
            <a:ext cx="655792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Menschen mit Lese- und Schreibschwierigkeiten versuchen,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Situationen, in denen sie lesen und schreiben müssen,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zu vermeiden oder anders zu lösen.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17DBC0E6-745F-4895-B68B-AD1359E063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0248E82-B1D6-4A3D-9FAE-94E8B9D41BBA}"/>
              </a:ext>
            </a:extLst>
          </p:cNvPr>
          <p:cNvSpPr/>
          <p:nvPr/>
        </p:nvSpPr>
        <p:spPr>
          <a:xfrm>
            <a:off x="-974048" y="4164275"/>
            <a:ext cx="150920" cy="337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5B95A9C-AF9E-4E10-B21E-E20664BED92F}"/>
              </a:ext>
            </a:extLst>
          </p:cNvPr>
          <p:cNvSpPr/>
          <p:nvPr/>
        </p:nvSpPr>
        <p:spPr>
          <a:xfrm>
            <a:off x="586407" y="4024417"/>
            <a:ext cx="7042301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Auch am Schriftbild und an der Art und Weise, wie jemand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schreibt, kann man erkennen, dass er wenig Übung hat.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64256D2-0A8B-4328-8C4B-22D4310E4AF2}"/>
              </a:ext>
            </a:extLst>
          </p:cNvPr>
          <p:cNvSpPr/>
          <p:nvPr/>
        </p:nvSpPr>
        <p:spPr>
          <a:xfrm>
            <a:off x="586409" y="3180684"/>
            <a:ext cx="6852888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Häufig übersehen sie schriftliche Informationen wie Termine,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Behördenbriefe, Rechnungen oder Sicherheitshinweise im Job.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DA54C40-1CC3-4CC0-A80D-3FBD45D2B500}"/>
              </a:ext>
            </a:extLst>
          </p:cNvPr>
          <p:cNvSpPr/>
          <p:nvPr/>
        </p:nvSpPr>
        <p:spPr>
          <a:xfrm>
            <a:off x="-1049508" y="2978141"/>
            <a:ext cx="150920" cy="337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85FAA38-0A50-4996-B8FF-8F044A7B5617}"/>
              </a:ext>
            </a:extLst>
          </p:cNvPr>
          <p:cNvSpPr/>
          <p:nvPr/>
        </p:nvSpPr>
        <p:spPr>
          <a:xfrm>
            <a:off x="586407" y="4880205"/>
            <a:ext cx="7042301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Erwachsene mit Lese- und Schreibschwierigkeiten schreiben,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wie sie Wörter hören.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C57CE0A-E707-4CA7-B669-B42EA9E9DCB3}"/>
              </a:ext>
            </a:extLst>
          </p:cNvPr>
          <p:cNvGrpSpPr/>
          <p:nvPr/>
        </p:nvGrpSpPr>
        <p:grpSpPr>
          <a:xfrm>
            <a:off x="7943604" y="1640114"/>
            <a:ext cx="6066480" cy="6066480"/>
            <a:chOff x="7151930" y="1057118"/>
            <a:chExt cx="7200000" cy="720000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BDD371F0-15FD-40C6-942B-85657D9996DE}"/>
                </a:ext>
              </a:extLst>
            </p:cNvPr>
            <p:cNvSpPr/>
            <p:nvPr/>
          </p:nvSpPr>
          <p:spPr>
            <a:xfrm>
              <a:off x="7151930" y="1057118"/>
              <a:ext cx="7200000" cy="72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5F703A1-49D5-4397-ABD4-C333D8795752}"/>
                </a:ext>
              </a:extLst>
            </p:cNvPr>
            <p:cNvSpPr/>
            <p:nvPr/>
          </p:nvSpPr>
          <p:spPr>
            <a:xfrm>
              <a:off x="7685902" y="1591090"/>
              <a:ext cx="6132056" cy="6132056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b="4000"/>
              </a:stretch>
            </a:blip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73EA9023-61C9-4ACD-B28D-35D048BE7721}"/>
              </a:ext>
            </a:extLst>
          </p:cNvPr>
          <p:cNvSpPr/>
          <p:nvPr/>
        </p:nvSpPr>
        <p:spPr>
          <a:xfrm>
            <a:off x="-748859" y="1345498"/>
            <a:ext cx="183508" cy="589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740436"/>
      </p:ext>
    </p:extLst>
  </p:cSld>
  <p:clrMapOvr>
    <a:masterClrMapping/>
  </p:clrMapOvr>
  <p:transition spd="med" advTm="8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67C545AC-C71D-4FB3-8C1C-FE629F367E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42" name="Flussdiagramm: Prozess 17">
            <a:extLst>
              <a:ext uri="{FF2B5EF4-FFF2-40B4-BE49-F238E27FC236}">
                <a16:creationId xmlns:a16="http://schemas.microsoft.com/office/drawing/2014/main" id="{DFD63B47-1540-4B01-98E3-4BC91C92939C}"/>
              </a:ext>
            </a:extLst>
          </p:cNvPr>
          <p:cNvSpPr/>
          <p:nvPr/>
        </p:nvSpPr>
        <p:spPr>
          <a:xfrm>
            <a:off x="1067841" y="4824266"/>
            <a:ext cx="10040523" cy="18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56C630D-A49A-4B15-BBA0-3C49003DF6AC}"/>
              </a:ext>
            </a:extLst>
          </p:cNvPr>
          <p:cNvSpPr/>
          <p:nvPr/>
        </p:nvSpPr>
        <p:spPr>
          <a:xfrm>
            <a:off x="1020471" y="4825156"/>
            <a:ext cx="10087893" cy="1804749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4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erreichen im Lesen und Schreiben die Textebene, schreiben und lesen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auf Satz- und Textebene aber auch bei gebräuchlichen Wörtern weiterhin langsam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und/oder fehlerhaft. Die Rechtschreibung, wie sie bis zum Ende der Grundschule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unterrichtet wird, wird nicht hinreichend beherrscht.</a:t>
            </a:r>
          </a:p>
        </p:txBody>
      </p:sp>
      <p:sp>
        <p:nvSpPr>
          <p:cNvPr id="44" name="Flussdiagramm: Prozess 29">
            <a:extLst>
              <a:ext uri="{FF2B5EF4-FFF2-40B4-BE49-F238E27FC236}">
                <a16:creationId xmlns:a16="http://schemas.microsoft.com/office/drawing/2014/main" id="{CF160591-75E9-48FE-8DF1-4C1B2D890318}"/>
              </a:ext>
            </a:extLst>
          </p:cNvPr>
          <p:cNvSpPr/>
          <p:nvPr/>
        </p:nvSpPr>
        <p:spPr>
          <a:xfrm>
            <a:off x="1067841" y="4825156"/>
            <a:ext cx="10040523" cy="1805639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Flussdiagramm: Prozess 17">
            <a:extLst>
              <a:ext uri="{FF2B5EF4-FFF2-40B4-BE49-F238E27FC236}">
                <a16:creationId xmlns:a16="http://schemas.microsoft.com/office/drawing/2014/main" id="{92B9FC42-991B-493D-A1D3-8AA406250E97}"/>
              </a:ext>
            </a:extLst>
          </p:cNvPr>
          <p:cNvSpPr/>
          <p:nvPr/>
        </p:nvSpPr>
        <p:spPr>
          <a:xfrm>
            <a:off x="1059949" y="3590172"/>
            <a:ext cx="1008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4B33919D-11A5-472C-BC1B-1240CA4D3C46}"/>
              </a:ext>
            </a:extLst>
          </p:cNvPr>
          <p:cNvSpPr/>
          <p:nvPr/>
        </p:nvSpPr>
        <p:spPr>
          <a:xfrm>
            <a:off x="1059949" y="3591656"/>
            <a:ext cx="10087893" cy="1106686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3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können einzelne Sätze lesen oder schreiben,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aber keine zusammenhängenden Texte.</a:t>
            </a:r>
          </a:p>
        </p:txBody>
      </p:sp>
      <p:sp>
        <p:nvSpPr>
          <p:cNvPr id="41" name="Flussdiagramm: Prozess 29">
            <a:extLst>
              <a:ext uri="{FF2B5EF4-FFF2-40B4-BE49-F238E27FC236}">
                <a16:creationId xmlns:a16="http://schemas.microsoft.com/office/drawing/2014/main" id="{6B60E486-BBCE-47AE-B3B7-0444A6141FC8}"/>
              </a:ext>
            </a:extLst>
          </p:cNvPr>
          <p:cNvSpPr/>
          <p:nvPr/>
        </p:nvSpPr>
        <p:spPr>
          <a:xfrm>
            <a:off x="1067842" y="3590172"/>
            <a:ext cx="10080000" cy="108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lussdiagramm: Prozess 3">
            <a:extLst>
              <a:ext uri="{FF2B5EF4-FFF2-40B4-BE49-F238E27FC236}">
                <a16:creationId xmlns:a16="http://schemas.microsoft.com/office/drawing/2014/main" id="{37875C24-6951-4EC6-8514-9A18E4B07FBC}"/>
              </a:ext>
            </a:extLst>
          </p:cNvPr>
          <p:cNvSpPr/>
          <p:nvPr/>
        </p:nvSpPr>
        <p:spPr>
          <a:xfrm>
            <a:off x="1052051" y="1277180"/>
            <a:ext cx="10080000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8B8879E-5CC3-494C-8AFE-2A363169C524}"/>
              </a:ext>
            </a:extLst>
          </p:cNvPr>
          <p:cNvSpPr/>
          <p:nvPr/>
        </p:nvSpPr>
        <p:spPr>
          <a:xfrm>
            <a:off x="1059949" y="1354123"/>
            <a:ext cx="10087894" cy="757654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1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fällt es schwer, auch einzelne Buchstaben zu erkennen.</a:t>
            </a:r>
          </a:p>
        </p:txBody>
      </p:sp>
      <p:sp>
        <p:nvSpPr>
          <p:cNvPr id="30" name="Flussdiagramm: Prozess 29">
            <a:extLst>
              <a:ext uri="{FF2B5EF4-FFF2-40B4-BE49-F238E27FC236}">
                <a16:creationId xmlns:a16="http://schemas.microsoft.com/office/drawing/2014/main" id="{1436D913-710D-4172-8474-D10270E39565}"/>
              </a:ext>
            </a:extLst>
          </p:cNvPr>
          <p:cNvSpPr/>
          <p:nvPr/>
        </p:nvSpPr>
        <p:spPr>
          <a:xfrm>
            <a:off x="1052051" y="1275696"/>
            <a:ext cx="10080000" cy="90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86409" y="395864"/>
            <a:ext cx="7761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420E952-5E54-42B6-B6B2-0C44234C47D3}"/>
              </a:ext>
            </a:extLst>
          </p:cNvPr>
          <p:cNvSpPr/>
          <p:nvPr/>
        </p:nvSpPr>
        <p:spPr>
          <a:xfrm>
            <a:off x="-572050" y="2090469"/>
            <a:ext cx="183508" cy="589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lussdiagramm: Prozess 17">
            <a:extLst>
              <a:ext uri="{FF2B5EF4-FFF2-40B4-BE49-F238E27FC236}">
                <a16:creationId xmlns:a16="http://schemas.microsoft.com/office/drawing/2014/main" id="{1E312894-1A79-462D-9948-B696EE39D3E5}"/>
              </a:ext>
            </a:extLst>
          </p:cNvPr>
          <p:cNvSpPr/>
          <p:nvPr/>
        </p:nvSpPr>
        <p:spPr>
          <a:xfrm>
            <a:off x="1052051" y="2353998"/>
            <a:ext cx="1008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641C345-A88F-42F9-84B5-A296D5A6CF1A}"/>
              </a:ext>
            </a:extLst>
          </p:cNvPr>
          <p:cNvSpPr/>
          <p:nvPr/>
        </p:nvSpPr>
        <p:spPr>
          <a:xfrm>
            <a:off x="1052050" y="2330333"/>
            <a:ext cx="10080000" cy="1106686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2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können einzelne Wörter lesend verstehen, müssen sie aber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Buchstabe für Buchstabe umsetzen.</a:t>
            </a:r>
            <a:endParaRPr lang="de-DE" b="1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27" name="Flussdiagramm: Prozess 29">
            <a:extLst>
              <a:ext uri="{FF2B5EF4-FFF2-40B4-BE49-F238E27FC236}">
                <a16:creationId xmlns:a16="http://schemas.microsoft.com/office/drawing/2014/main" id="{F1FEECAC-4266-45D9-8CA7-97328725FD6E}"/>
              </a:ext>
            </a:extLst>
          </p:cNvPr>
          <p:cNvSpPr/>
          <p:nvPr/>
        </p:nvSpPr>
        <p:spPr>
          <a:xfrm>
            <a:off x="1052051" y="2353998"/>
            <a:ext cx="10080000" cy="108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3463852"/>
      </p:ext>
    </p:extLst>
  </p:cSld>
  <p:clrMapOvr>
    <a:masterClrMapping/>
  </p:clrMapOvr>
  <p:transition spd="med" advTm="3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67C545AC-C71D-4FB3-8C1C-FE629F367E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42" name="Flussdiagramm: Prozess 17">
            <a:extLst>
              <a:ext uri="{FF2B5EF4-FFF2-40B4-BE49-F238E27FC236}">
                <a16:creationId xmlns:a16="http://schemas.microsoft.com/office/drawing/2014/main" id="{DFD63B47-1540-4B01-98E3-4BC91C92939C}"/>
              </a:ext>
            </a:extLst>
          </p:cNvPr>
          <p:cNvSpPr/>
          <p:nvPr/>
        </p:nvSpPr>
        <p:spPr>
          <a:xfrm>
            <a:off x="1067841" y="4824266"/>
            <a:ext cx="10040523" cy="18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56C630D-A49A-4B15-BBA0-3C49003DF6AC}"/>
              </a:ext>
            </a:extLst>
          </p:cNvPr>
          <p:cNvSpPr/>
          <p:nvPr/>
        </p:nvSpPr>
        <p:spPr>
          <a:xfrm>
            <a:off x="1020471" y="4825156"/>
            <a:ext cx="10087893" cy="1804749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4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erreichen im Lesen und Schreiben die Textebene, schreiben und lesen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auf Satz- und Textebene aber auch bei gebräuchlichen Wörtern weiterhin langsam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und/oder fehlerhaft. Die Rechtschreibung, wie sie bis zum Ende der Grundschule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unterrichtet wird, wird nicht hinreichend beherrscht.</a:t>
            </a:r>
          </a:p>
        </p:txBody>
      </p:sp>
      <p:sp>
        <p:nvSpPr>
          <p:cNvPr id="44" name="Flussdiagramm: Prozess 29">
            <a:extLst>
              <a:ext uri="{FF2B5EF4-FFF2-40B4-BE49-F238E27FC236}">
                <a16:creationId xmlns:a16="http://schemas.microsoft.com/office/drawing/2014/main" id="{CF160591-75E9-48FE-8DF1-4C1B2D890318}"/>
              </a:ext>
            </a:extLst>
          </p:cNvPr>
          <p:cNvSpPr/>
          <p:nvPr/>
        </p:nvSpPr>
        <p:spPr>
          <a:xfrm>
            <a:off x="1067841" y="4825156"/>
            <a:ext cx="10040523" cy="1805639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Flussdiagramm: Prozess 17">
            <a:extLst>
              <a:ext uri="{FF2B5EF4-FFF2-40B4-BE49-F238E27FC236}">
                <a16:creationId xmlns:a16="http://schemas.microsoft.com/office/drawing/2014/main" id="{92B9FC42-991B-493D-A1D3-8AA406250E97}"/>
              </a:ext>
            </a:extLst>
          </p:cNvPr>
          <p:cNvSpPr/>
          <p:nvPr/>
        </p:nvSpPr>
        <p:spPr>
          <a:xfrm>
            <a:off x="1059949" y="3590172"/>
            <a:ext cx="1008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4B33919D-11A5-472C-BC1B-1240CA4D3C46}"/>
              </a:ext>
            </a:extLst>
          </p:cNvPr>
          <p:cNvSpPr/>
          <p:nvPr/>
        </p:nvSpPr>
        <p:spPr>
          <a:xfrm>
            <a:off x="1059949" y="3591656"/>
            <a:ext cx="10087893" cy="1106686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3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können einzelne Sätze lesen oder schreiben,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aber keine zusammenhängenden Texte.</a:t>
            </a:r>
          </a:p>
        </p:txBody>
      </p:sp>
      <p:sp>
        <p:nvSpPr>
          <p:cNvPr id="41" name="Flussdiagramm: Prozess 29">
            <a:extLst>
              <a:ext uri="{FF2B5EF4-FFF2-40B4-BE49-F238E27FC236}">
                <a16:creationId xmlns:a16="http://schemas.microsoft.com/office/drawing/2014/main" id="{6B60E486-BBCE-47AE-B3B7-0444A6141FC8}"/>
              </a:ext>
            </a:extLst>
          </p:cNvPr>
          <p:cNvSpPr/>
          <p:nvPr/>
        </p:nvSpPr>
        <p:spPr>
          <a:xfrm>
            <a:off x="1067842" y="3590172"/>
            <a:ext cx="10080000" cy="108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lussdiagramm: Prozess 3">
            <a:extLst>
              <a:ext uri="{FF2B5EF4-FFF2-40B4-BE49-F238E27FC236}">
                <a16:creationId xmlns:a16="http://schemas.microsoft.com/office/drawing/2014/main" id="{37875C24-6951-4EC6-8514-9A18E4B07FBC}"/>
              </a:ext>
            </a:extLst>
          </p:cNvPr>
          <p:cNvSpPr/>
          <p:nvPr/>
        </p:nvSpPr>
        <p:spPr>
          <a:xfrm>
            <a:off x="1052051" y="1277180"/>
            <a:ext cx="10080000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8B8879E-5CC3-494C-8AFE-2A363169C524}"/>
              </a:ext>
            </a:extLst>
          </p:cNvPr>
          <p:cNvSpPr/>
          <p:nvPr/>
        </p:nvSpPr>
        <p:spPr>
          <a:xfrm>
            <a:off x="1059949" y="1354123"/>
            <a:ext cx="10087894" cy="757654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1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fällt es schwer, auch einzelne Buchstaben zu erkennen.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86409" y="395864"/>
            <a:ext cx="7761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420E952-5E54-42B6-B6B2-0C44234C47D3}"/>
              </a:ext>
            </a:extLst>
          </p:cNvPr>
          <p:cNvSpPr/>
          <p:nvPr/>
        </p:nvSpPr>
        <p:spPr>
          <a:xfrm>
            <a:off x="-572050" y="2090469"/>
            <a:ext cx="183508" cy="589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lussdiagramm: Prozess 17">
            <a:extLst>
              <a:ext uri="{FF2B5EF4-FFF2-40B4-BE49-F238E27FC236}">
                <a16:creationId xmlns:a16="http://schemas.microsoft.com/office/drawing/2014/main" id="{1E312894-1A79-462D-9948-B696EE39D3E5}"/>
              </a:ext>
            </a:extLst>
          </p:cNvPr>
          <p:cNvSpPr/>
          <p:nvPr/>
        </p:nvSpPr>
        <p:spPr>
          <a:xfrm>
            <a:off x="1052051" y="2353998"/>
            <a:ext cx="1008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641C345-A88F-42F9-84B5-A296D5A6CF1A}"/>
              </a:ext>
            </a:extLst>
          </p:cNvPr>
          <p:cNvSpPr/>
          <p:nvPr/>
        </p:nvSpPr>
        <p:spPr>
          <a:xfrm>
            <a:off x="1052050" y="2330333"/>
            <a:ext cx="10080000" cy="1106686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2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können einzelne Wörter lesend verstehen, müssen sie aber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Buchstabe für Buchstabe umsetzen.</a:t>
            </a:r>
            <a:endParaRPr lang="de-DE" b="1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27" name="Flussdiagramm: Prozess 29">
            <a:extLst>
              <a:ext uri="{FF2B5EF4-FFF2-40B4-BE49-F238E27FC236}">
                <a16:creationId xmlns:a16="http://schemas.microsoft.com/office/drawing/2014/main" id="{F1FEECAC-4266-45D9-8CA7-97328725FD6E}"/>
              </a:ext>
            </a:extLst>
          </p:cNvPr>
          <p:cNvSpPr/>
          <p:nvPr/>
        </p:nvSpPr>
        <p:spPr>
          <a:xfrm>
            <a:off x="1052051" y="2353998"/>
            <a:ext cx="10080000" cy="108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6317195"/>
      </p:ext>
    </p:extLst>
  </p:cSld>
  <p:clrMapOvr>
    <a:masterClrMapping/>
  </p:clrMapOvr>
  <p:transition spd="med" advTm="4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67C545AC-C71D-4FB3-8C1C-FE629F367E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42" name="Flussdiagramm: Prozess 17">
            <a:extLst>
              <a:ext uri="{FF2B5EF4-FFF2-40B4-BE49-F238E27FC236}">
                <a16:creationId xmlns:a16="http://schemas.microsoft.com/office/drawing/2014/main" id="{DFD63B47-1540-4B01-98E3-4BC91C92939C}"/>
              </a:ext>
            </a:extLst>
          </p:cNvPr>
          <p:cNvSpPr/>
          <p:nvPr/>
        </p:nvSpPr>
        <p:spPr>
          <a:xfrm>
            <a:off x="1067841" y="4824266"/>
            <a:ext cx="10040523" cy="18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56C630D-A49A-4B15-BBA0-3C49003DF6AC}"/>
              </a:ext>
            </a:extLst>
          </p:cNvPr>
          <p:cNvSpPr/>
          <p:nvPr/>
        </p:nvSpPr>
        <p:spPr>
          <a:xfrm>
            <a:off x="1020471" y="4825156"/>
            <a:ext cx="10087893" cy="1804749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4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erreichen im Lesen und Schreiben die Textebene, schreiben und lesen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auf Satz- und Textebene aber auch bei gebräuchlichen Wörtern weiterhin langsam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und/oder fehlerhaft. Die Rechtschreibung, wie sie bis zum Ende der Grundschule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unterrichtet wird, wird nicht hinreichend beherrscht.</a:t>
            </a:r>
          </a:p>
        </p:txBody>
      </p:sp>
      <p:sp>
        <p:nvSpPr>
          <p:cNvPr id="44" name="Flussdiagramm: Prozess 29">
            <a:extLst>
              <a:ext uri="{FF2B5EF4-FFF2-40B4-BE49-F238E27FC236}">
                <a16:creationId xmlns:a16="http://schemas.microsoft.com/office/drawing/2014/main" id="{CF160591-75E9-48FE-8DF1-4C1B2D890318}"/>
              </a:ext>
            </a:extLst>
          </p:cNvPr>
          <p:cNvSpPr/>
          <p:nvPr/>
        </p:nvSpPr>
        <p:spPr>
          <a:xfrm>
            <a:off x="1067841" y="4825156"/>
            <a:ext cx="10040523" cy="1805639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Flussdiagramm: Prozess 17">
            <a:extLst>
              <a:ext uri="{FF2B5EF4-FFF2-40B4-BE49-F238E27FC236}">
                <a16:creationId xmlns:a16="http://schemas.microsoft.com/office/drawing/2014/main" id="{92B9FC42-991B-493D-A1D3-8AA406250E97}"/>
              </a:ext>
            </a:extLst>
          </p:cNvPr>
          <p:cNvSpPr/>
          <p:nvPr/>
        </p:nvSpPr>
        <p:spPr>
          <a:xfrm>
            <a:off x="1059949" y="3590172"/>
            <a:ext cx="1008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4B33919D-11A5-472C-BC1B-1240CA4D3C46}"/>
              </a:ext>
            </a:extLst>
          </p:cNvPr>
          <p:cNvSpPr/>
          <p:nvPr/>
        </p:nvSpPr>
        <p:spPr>
          <a:xfrm>
            <a:off x="1059949" y="3591656"/>
            <a:ext cx="10087893" cy="1106686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3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können einzelne Sätze lesen oder schreiben,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aber keine zusammenhängenden Texte.</a:t>
            </a:r>
          </a:p>
        </p:txBody>
      </p:sp>
      <p:sp>
        <p:nvSpPr>
          <p:cNvPr id="41" name="Flussdiagramm: Prozess 29">
            <a:extLst>
              <a:ext uri="{FF2B5EF4-FFF2-40B4-BE49-F238E27FC236}">
                <a16:creationId xmlns:a16="http://schemas.microsoft.com/office/drawing/2014/main" id="{6B60E486-BBCE-47AE-B3B7-0444A6141FC8}"/>
              </a:ext>
            </a:extLst>
          </p:cNvPr>
          <p:cNvSpPr/>
          <p:nvPr/>
        </p:nvSpPr>
        <p:spPr>
          <a:xfrm>
            <a:off x="1067842" y="3590172"/>
            <a:ext cx="10080000" cy="1080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lussdiagramm: Prozess 3">
            <a:extLst>
              <a:ext uri="{FF2B5EF4-FFF2-40B4-BE49-F238E27FC236}">
                <a16:creationId xmlns:a16="http://schemas.microsoft.com/office/drawing/2014/main" id="{37875C24-6951-4EC6-8514-9A18E4B07FBC}"/>
              </a:ext>
            </a:extLst>
          </p:cNvPr>
          <p:cNvSpPr/>
          <p:nvPr/>
        </p:nvSpPr>
        <p:spPr>
          <a:xfrm>
            <a:off x="1052051" y="1277180"/>
            <a:ext cx="10080000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8B8879E-5CC3-494C-8AFE-2A363169C524}"/>
              </a:ext>
            </a:extLst>
          </p:cNvPr>
          <p:cNvSpPr/>
          <p:nvPr/>
        </p:nvSpPr>
        <p:spPr>
          <a:xfrm>
            <a:off x="1059949" y="1354123"/>
            <a:ext cx="10087894" cy="757654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1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fällt es schwer, auch einzelne Buchstaben zu erkennen.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86409" y="395864"/>
            <a:ext cx="7761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420E952-5E54-42B6-B6B2-0C44234C47D3}"/>
              </a:ext>
            </a:extLst>
          </p:cNvPr>
          <p:cNvSpPr/>
          <p:nvPr/>
        </p:nvSpPr>
        <p:spPr>
          <a:xfrm>
            <a:off x="-572050" y="2090469"/>
            <a:ext cx="183508" cy="589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lussdiagramm: Prozess 17">
            <a:extLst>
              <a:ext uri="{FF2B5EF4-FFF2-40B4-BE49-F238E27FC236}">
                <a16:creationId xmlns:a16="http://schemas.microsoft.com/office/drawing/2014/main" id="{1E312894-1A79-462D-9948-B696EE39D3E5}"/>
              </a:ext>
            </a:extLst>
          </p:cNvPr>
          <p:cNvSpPr/>
          <p:nvPr/>
        </p:nvSpPr>
        <p:spPr>
          <a:xfrm>
            <a:off x="1052051" y="2353998"/>
            <a:ext cx="1008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641C345-A88F-42F9-84B5-A296D5A6CF1A}"/>
              </a:ext>
            </a:extLst>
          </p:cNvPr>
          <p:cNvSpPr/>
          <p:nvPr/>
        </p:nvSpPr>
        <p:spPr>
          <a:xfrm>
            <a:off x="1052050" y="2330333"/>
            <a:ext cx="10080000" cy="1106686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2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können einzelne Wörter lesend verstehen, müssen sie aber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Buchstabe für Buchstabe umsetzen.</a:t>
            </a:r>
            <a:endParaRPr lang="de-DE" b="1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290919"/>
      </p:ext>
    </p:extLst>
  </p:cSld>
  <p:clrMapOvr>
    <a:masterClrMapping/>
  </p:clrMapOvr>
  <p:transition spd="med" advTm="4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67C545AC-C71D-4FB3-8C1C-FE629F367E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42" name="Flussdiagramm: Prozess 17">
            <a:extLst>
              <a:ext uri="{FF2B5EF4-FFF2-40B4-BE49-F238E27FC236}">
                <a16:creationId xmlns:a16="http://schemas.microsoft.com/office/drawing/2014/main" id="{DFD63B47-1540-4B01-98E3-4BC91C92939C}"/>
              </a:ext>
            </a:extLst>
          </p:cNvPr>
          <p:cNvSpPr/>
          <p:nvPr/>
        </p:nvSpPr>
        <p:spPr>
          <a:xfrm>
            <a:off x="1067841" y="4824266"/>
            <a:ext cx="10040523" cy="18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56C630D-A49A-4B15-BBA0-3C49003DF6AC}"/>
              </a:ext>
            </a:extLst>
          </p:cNvPr>
          <p:cNvSpPr/>
          <p:nvPr/>
        </p:nvSpPr>
        <p:spPr>
          <a:xfrm>
            <a:off x="1020471" y="4825156"/>
            <a:ext cx="10087893" cy="1804749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4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erreichen im Lesen und Schreiben die Textebene, schreiben und lesen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auf Satz- und Textebene aber auch bei gebräuchlichen Wörtern weiterhin langsam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und/oder fehlerhaft. Die Rechtschreibung, wie sie bis zum Ende der Grundschule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unterrichtet wird, wird nicht hinreichend beherrscht.</a:t>
            </a:r>
          </a:p>
        </p:txBody>
      </p:sp>
      <p:sp>
        <p:nvSpPr>
          <p:cNvPr id="44" name="Flussdiagramm: Prozess 29">
            <a:extLst>
              <a:ext uri="{FF2B5EF4-FFF2-40B4-BE49-F238E27FC236}">
                <a16:creationId xmlns:a16="http://schemas.microsoft.com/office/drawing/2014/main" id="{CF160591-75E9-48FE-8DF1-4C1B2D890318}"/>
              </a:ext>
            </a:extLst>
          </p:cNvPr>
          <p:cNvSpPr/>
          <p:nvPr/>
        </p:nvSpPr>
        <p:spPr>
          <a:xfrm>
            <a:off x="1067841" y="4825156"/>
            <a:ext cx="10040523" cy="1805639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Flussdiagramm: Prozess 17">
            <a:extLst>
              <a:ext uri="{FF2B5EF4-FFF2-40B4-BE49-F238E27FC236}">
                <a16:creationId xmlns:a16="http://schemas.microsoft.com/office/drawing/2014/main" id="{92B9FC42-991B-493D-A1D3-8AA406250E97}"/>
              </a:ext>
            </a:extLst>
          </p:cNvPr>
          <p:cNvSpPr/>
          <p:nvPr/>
        </p:nvSpPr>
        <p:spPr>
          <a:xfrm>
            <a:off x="1059949" y="3590172"/>
            <a:ext cx="1008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4B33919D-11A5-472C-BC1B-1240CA4D3C46}"/>
              </a:ext>
            </a:extLst>
          </p:cNvPr>
          <p:cNvSpPr/>
          <p:nvPr/>
        </p:nvSpPr>
        <p:spPr>
          <a:xfrm>
            <a:off x="1059949" y="3591656"/>
            <a:ext cx="10087893" cy="1106686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3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können einzelne Sätze lesen oder schreiben,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aber keine zusammenhängenden Texte.</a:t>
            </a:r>
          </a:p>
        </p:txBody>
      </p:sp>
      <p:sp>
        <p:nvSpPr>
          <p:cNvPr id="4" name="Flussdiagramm: Prozess 3">
            <a:extLst>
              <a:ext uri="{FF2B5EF4-FFF2-40B4-BE49-F238E27FC236}">
                <a16:creationId xmlns:a16="http://schemas.microsoft.com/office/drawing/2014/main" id="{37875C24-6951-4EC6-8514-9A18E4B07FBC}"/>
              </a:ext>
            </a:extLst>
          </p:cNvPr>
          <p:cNvSpPr/>
          <p:nvPr/>
        </p:nvSpPr>
        <p:spPr>
          <a:xfrm>
            <a:off x="1052051" y="1277180"/>
            <a:ext cx="10080000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8B8879E-5CC3-494C-8AFE-2A363169C524}"/>
              </a:ext>
            </a:extLst>
          </p:cNvPr>
          <p:cNvSpPr/>
          <p:nvPr/>
        </p:nvSpPr>
        <p:spPr>
          <a:xfrm>
            <a:off x="1059949" y="1354123"/>
            <a:ext cx="10087894" cy="757654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1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fällt es schwer, auch einzelne Buchstaben zu erkennen.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86409" y="395864"/>
            <a:ext cx="7761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420E952-5E54-42B6-B6B2-0C44234C47D3}"/>
              </a:ext>
            </a:extLst>
          </p:cNvPr>
          <p:cNvSpPr/>
          <p:nvPr/>
        </p:nvSpPr>
        <p:spPr>
          <a:xfrm>
            <a:off x="-572050" y="2090469"/>
            <a:ext cx="183508" cy="589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lussdiagramm: Prozess 17">
            <a:extLst>
              <a:ext uri="{FF2B5EF4-FFF2-40B4-BE49-F238E27FC236}">
                <a16:creationId xmlns:a16="http://schemas.microsoft.com/office/drawing/2014/main" id="{1E312894-1A79-462D-9948-B696EE39D3E5}"/>
              </a:ext>
            </a:extLst>
          </p:cNvPr>
          <p:cNvSpPr/>
          <p:nvPr/>
        </p:nvSpPr>
        <p:spPr>
          <a:xfrm>
            <a:off x="1052051" y="2353998"/>
            <a:ext cx="1008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641C345-A88F-42F9-84B5-A296D5A6CF1A}"/>
              </a:ext>
            </a:extLst>
          </p:cNvPr>
          <p:cNvSpPr/>
          <p:nvPr/>
        </p:nvSpPr>
        <p:spPr>
          <a:xfrm>
            <a:off x="1052050" y="2330333"/>
            <a:ext cx="10080000" cy="1106686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2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können einzelne Wörter lesend verstehen, müssen sie aber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Buchstabe für Buchstabe umsetzen.</a:t>
            </a:r>
            <a:endParaRPr lang="de-DE" b="1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07072"/>
      </p:ext>
    </p:extLst>
  </p:cSld>
  <p:clrMapOvr>
    <a:masterClrMapping/>
  </p:clrMapOvr>
  <p:transition spd="med" advTm="4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67C545AC-C71D-4FB3-8C1C-FE629F367E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42" name="Flussdiagramm: Prozess 17">
            <a:extLst>
              <a:ext uri="{FF2B5EF4-FFF2-40B4-BE49-F238E27FC236}">
                <a16:creationId xmlns:a16="http://schemas.microsoft.com/office/drawing/2014/main" id="{DFD63B47-1540-4B01-98E3-4BC91C92939C}"/>
              </a:ext>
            </a:extLst>
          </p:cNvPr>
          <p:cNvSpPr/>
          <p:nvPr/>
        </p:nvSpPr>
        <p:spPr>
          <a:xfrm>
            <a:off x="1067841" y="4824266"/>
            <a:ext cx="10040523" cy="18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56C630D-A49A-4B15-BBA0-3C49003DF6AC}"/>
              </a:ext>
            </a:extLst>
          </p:cNvPr>
          <p:cNvSpPr/>
          <p:nvPr/>
        </p:nvSpPr>
        <p:spPr>
          <a:xfrm>
            <a:off x="1020471" y="4825156"/>
            <a:ext cx="10087893" cy="1804749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4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erreichen im Lesen und Schreiben die Textebene, schreiben und lesen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auf Satz- und Textebene aber auch bei gebräuchlichen Wörtern weiterhin langsam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und/oder fehlerhaft. Die Rechtschreibung, wie sie bis zum Ende der Grundschule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unterrichtet wird, wird nicht hinreichend beherrscht.</a:t>
            </a:r>
          </a:p>
        </p:txBody>
      </p:sp>
      <p:sp>
        <p:nvSpPr>
          <p:cNvPr id="39" name="Flussdiagramm: Prozess 17">
            <a:extLst>
              <a:ext uri="{FF2B5EF4-FFF2-40B4-BE49-F238E27FC236}">
                <a16:creationId xmlns:a16="http://schemas.microsoft.com/office/drawing/2014/main" id="{92B9FC42-991B-493D-A1D3-8AA406250E97}"/>
              </a:ext>
            </a:extLst>
          </p:cNvPr>
          <p:cNvSpPr/>
          <p:nvPr/>
        </p:nvSpPr>
        <p:spPr>
          <a:xfrm>
            <a:off x="1059949" y="3590172"/>
            <a:ext cx="1008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4B33919D-11A5-472C-BC1B-1240CA4D3C46}"/>
              </a:ext>
            </a:extLst>
          </p:cNvPr>
          <p:cNvSpPr/>
          <p:nvPr/>
        </p:nvSpPr>
        <p:spPr>
          <a:xfrm>
            <a:off x="1059949" y="3591656"/>
            <a:ext cx="10087893" cy="1106686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3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können einzelne Sätze lesen oder schreiben,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aber keine zusammenhängenden Texte.</a:t>
            </a:r>
          </a:p>
        </p:txBody>
      </p:sp>
      <p:sp>
        <p:nvSpPr>
          <p:cNvPr id="4" name="Flussdiagramm: Prozess 3">
            <a:extLst>
              <a:ext uri="{FF2B5EF4-FFF2-40B4-BE49-F238E27FC236}">
                <a16:creationId xmlns:a16="http://schemas.microsoft.com/office/drawing/2014/main" id="{37875C24-6951-4EC6-8514-9A18E4B07FBC}"/>
              </a:ext>
            </a:extLst>
          </p:cNvPr>
          <p:cNvSpPr/>
          <p:nvPr/>
        </p:nvSpPr>
        <p:spPr>
          <a:xfrm>
            <a:off x="1052051" y="1277180"/>
            <a:ext cx="10080000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8B8879E-5CC3-494C-8AFE-2A363169C524}"/>
              </a:ext>
            </a:extLst>
          </p:cNvPr>
          <p:cNvSpPr/>
          <p:nvPr/>
        </p:nvSpPr>
        <p:spPr>
          <a:xfrm>
            <a:off x="1059949" y="1354123"/>
            <a:ext cx="10087894" cy="757654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1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fällt es schwer, auch einzelne Buchstaben zu erkennen.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86409" y="395864"/>
            <a:ext cx="7761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18" name="Flussdiagramm: Prozess 17">
            <a:extLst>
              <a:ext uri="{FF2B5EF4-FFF2-40B4-BE49-F238E27FC236}">
                <a16:creationId xmlns:a16="http://schemas.microsoft.com/office/drawing/2014/main" id="{1E312894-1A79-462D-9948-B696EE39D3E5}"/>
              </a:ext>
            </a:extLst>
          </p:cNvPr>
          <p:cNvSpPr/>
          <p:nvPr/>
        </p:nvSpPr>
        <p:spPr>
          <a:xfrm>
            <a:off x="1052051" y="2353998"/>
            <a:ext cx="1008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641C345-A88F-42F9-84B5-A296D5A6CF1A}"/>
              </a:ext>
            </a:extLst>
          </p:cNvPr>
          <p:cNvSpPr/>
          <p:nvPr/>
        </p:nvSpPr>
        <p:spPr>
          <a:xfrm>
            <a:off x="1052050" y="2330333"/>
            <a:ext cx="10080000" cy="1106686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Alpha-Level 2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Personen können einzelne Wörter lesend verstehen, müssen sie aber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Buchstabe für Buchstabe umsetzen.</a:t>
            </a:r>
            <a:endParaRPr lang="de-DE" b="1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07936"/>
      </p:ext>
    </p:extLst>
  </p:cSld>
  <p:clrMapOvr>
    <a:masterClrMapping/>
  </p:clrMapOvr>
  <p:transition spd="med" advTm="8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96525393-1F28-4DEA-952C-14BBBC74374F}"/>
              </a:ext>
            </a:extLst>
          </p:cNvPr>
          <p:cNvSpPr/>
          <p:nvPr/>
        </p:nvSpPr>
        <p:spPr>
          <a:xfrm>
            <a:off x="999333" y="-1667667"/>
            <a:ext cx="10193333" cy="101933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F07818F-9941-4E78-929B-D85490E18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378" y="1408480"/>
            <a:ext cx="7487242" cy="252646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B350224-D35B-4943-A4C5-B1819AB103C8}"/>
              </a:ext>
            </a:extLst>
          </p:cNvPr>
          <p:cNvGrpSpPr/>
          <p:nvPr/>
        </p:nvGrpSpPr>
        <p:grpSpPr>
          <a:xfrm>
            <a:off x="4996148" y="3373723"/>
            <a:ext cx="4354286" cy="1827458"/>
            <a:chOff x="4996148" y="3373723"/>
            <a:chExt cx="4354286" cy="182745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A0E79850-8920-45A2-92F0-1DE34039282E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C50383F-84BD-4A94-BDEC-CDF3ACF3C4B6}"/>
              </a:ext>
            </a:extLst>
          </p:cNvPr>
          <p:cNvGrpSpPr/>
          <p:nvPr/>
        </p:nvGrpSpPr>
        <p:grpSpPr>
          <a:xfrm>
            <a:off x="999333" y="-1667667"/>
            <a:ext cx="10193333" cy="10193333"/>
            <a:chOff x="999333" y="-1667667"/>
            <a:chExt cx="10193333" cy="1019333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6525393-1F28-4DEA-952C-14BBBC74374F}"/>
                </a:ext>
              </a:extLst>
            </p:cNvPr>
            <p:cNvSpPr/>
            <p:nvPr/>
          </p:nvSpPr>
          <p:spPr>
            <a:xfrm>
              <a:off x="999333" y="-1667667"/>
              <a:ext cx="10193333" cy="10193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5F07818F-9941-4E78-929B-D85490E18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2378" y="1408480"/>
              <a:ext cx="7487242" cy="252646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BFDA876D-D996-4C97-90EE-EE1AFA6B54CE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382473"/>
      </p:ext>
    </p:extLst>
  </p:cSld>
  <p:clrMapOvr>
    <a:masterClrMapping/>
  </p:clrMapOvr>
  <p:transition spd="med" advTm="8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28A7D20-8B88-4B28-A361-CDAE799F3A3C}"/>
              </a:ext>
            </a:extLst>
          </p:cNvPr>
          <p:cNvGrpSpPr/>
          <p:nvPr/>
        </p:nvGrpSpPr>
        <p:grpSpPr>
          <a:xfrm>
            <a:off x="999333" y="-1667667"/>
            <a:ext cx="10193333" cy="10193333"/>
            <a:chOff x="999333" y="-1667667"/>
            <a:chExt cx="10193333" cy="10193333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C9D2CDF6-9F0C-4CD0-91C7-09102C10976B}"/>
                </a:ext>
              </a:extLst>
            </p:cNvPr>
            <p:cNvSpPr/>
            <p:nvPr/>
          </p:nvSpPr>
          <p:spPr>
            <a:xfrm>
              <a:off x="999333" y="-1667667"/>
              <a:ext cx="10193333" cy="10193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70DF36A4-5917-4B4E-963B-6CAFEB463224}"/>
                </a:ext>
              </a:extLst>
            </p:cNvPr>
            <p:cNvSpPr/>
            <p:nvPr/>
          </p:nvSpPr>
          <p:spPr>
            <a:xfrm>
              <a:off x="1777314" y="-889686"/>
              <a:ext cx="8637372" cy="8637372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1266" t="-26065" r="-17938" b="-1891"/>
              </a:stretch>
            </a:blip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DF15F1C-79E8-4FD3-A564-8C3432F3BF42}"/>
              </a:ext>
            </a:extLst>
          </p:cNvPr>
          <p:cNvGrpSpPr/>
          <p:nvPr/>
        </p:nvGrpSpPr>
        <p:grpSpPr>
          <a:xfrm>
            <a:off x="4496631" y="1832471"/>
            <a:ext cx="3226049" cy="3226050"/>
            <a:chOff x="4496631" y="1832471"/>
            <a:chExt cx="3226049" cy="3226050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71BA743B-D4A2-44C8-9143-206ADE17DC47}"/>
                </a:ext>
              </a:extLst>
            </p:cNvPr>
            <p:cNvSpPr/>
            <p:nvPr/>
          </p:nvSpPr>
          <p:spPr>
            <a:xfrm>
              <a:off x="4496631" y="1832471"/>
              <a:ext cx="3226049" cy="32260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FF65C7D8-962E-488C-BF90-A451CB281234}"/>
                </a:ext>
              </a:extLst>
            </p:cNvPr>
            <p:cNvSpPr txBox="1"/>
            <p:nvPr/>
          </p:nvSpPr>
          <p:spPr>
            <a:xfrm>
              <a:off x="4521999" y="2647575"/>
              <a:ext cx="3192226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Ursachen</a:t>
              </a:r>
            </a:p>
            <a:p>
              <a:pPr algn="ctr"/>
              <a:endParaRPr lang="de-DE" sz="3000" b="1" dirty="0">
                <a:solidFill>
                  <a:srgbClr val="FDC300"/>
                </a:solidFill>
                <a:latin typeface="SchulbuchNord" panose="02000503040000020004" pitchFamily="2" charset="0"/>
              </a:endParaRPr>
            </a:p>
            <a:p>
              <a:pPr algn="ctr"/>
              <a:r>
                <a:rPr lang="de-DE" sz="3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Hintergründe</a:t>
              </a:r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72915186-67B6-4957-A5A8-B341F58E0469}"/>
                </a:ext>
              </a:extLst>
            </p:cNvPr>
            <p:cNvSpPr/>
            <p:nvPr/>
          </p:nvSpPr>
          <p:spPr>
            <a:xfrm>
              <a:off x="6041017" y="3286249"/>
              <a:ext cx="144000" cy="144000"/>
            </a:xfrm>
            <a:prstGeom prst="ellipse">
              <a:avLst/>
            </a:prstGeom>
            <a:solidFill>
              <a:srgbClr val="FFC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7735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rafik 72">
            <a:extLst>
              <a:ext uri="{FF2B5EF4-FFF2-40B4-BE49-F238E27FC236}">
                <a16:creationId xmlns:a16="http://schemas.microsoft.com/office/drawing/2014/main" id="{B7CED21E-277C-4D2D-93B0-BD5423BFFE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82FE725-2A15-4324-AA6E-ACE0830C6654}"/>
              </a:ext>
            </a:extLst>
          </p:cNvPr>
          <p:cNvGrpSpPr/>
          <p:nvPr/>
        </p:nvGrpSpPr>
        <p:grpSpPr>
          <a:xfrm>
            <a:off x="7550327" y="-908395"/>
            <a:ext cx="5229390" cy="4127444"/>
            <a:chOff x="7550327" y="-908395"/>
            <a:chExt cx="5229390" cy="4127444"/>
          </a:xfrm>
        </p:grpSpPr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45BCC3E6-1E37-4705-996C-DE969C5ECDA1}"/>
                </a:ext>
              </a:extLst>
            </p:cNvPr>
            <p:cNvSpPr/>
            <p:nvPr/>
          </p:nvSpPr>
          <p:spPr>
            <a:xfrm>
              <a:off x="7550327" y="-908395"/>
              <a:ext cx="5229390" cy="41274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93C192E1-9C04-4A30-8694-C8A7A7DF2BEF}"/>
                </a:ext>
              </a:extLst>
            </p:cNvPr>
            <p:cNvSpPr txBox="1"/>
            <p:nvPr/>
          </p:nvSpPr>
          <p:spPr>
            <a:xfrm>
              <a:off x="8264404" y="360523"/>
              <a:ext cx="3731302" cy="192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Geringes </a:t>
              </a:r>
            </a:p>
            <a:p>
              <a:pPr algn="ctr"/>
              <a:r>
                <a:rPr lang="de-DE" sz="2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Selbstbewusstsein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Versagensängste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Kein Vertrauen in</a:t>
              </a:r>
            </a:p>
            <a:p>
              <a:pPr algn="ctr"/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die eigenen Fähigkeiten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Niedrige Frustrationstoleranz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017C4C2-735E-48AA-A5F9-44AE5EBBACF5}"/>
              </a:ext>
            </a:extLst>
          </p:cNvPr>
          <p:cNvGrpSpPr/>
          <p:nvPr/>
        </p:nvGrpSpPr>
        <p:grpSpPr>
          <a:xfrm>
            <a:off x="7550330" y="3611354"/>
            <a:ext cx="5229390" cy="4127444"/>
            <a:chOff x="7550330" y="3611354"/>
            <a:chExt cx="5229390" cy="4127444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C2257E75-DA59-4C57-9D73-FFE4BFEB4A75}"/>
                </a:ext>
              </a:extLst>
            </p:cNvPr>
            <p:cNvSpPr/>
            <p:nvPr/>
          </p:nvSpPr>
          <p:spPr>
            <a:xfrm>
              <a:off x="7550330" y="3611354"/>
              <a:ext cx="5229390" cy="41274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C9D33F92-A47D-4F4A-A5EB-D2D2B12CB93A}"/>
                </a:ext>
              </a:extLst>
            </p:cNvPr>
            <p:cNvSpPr txBox="1"/>
            <p:nvPr/>
          </p:nvSpPr>
          <p:spPr>
            <a:xfrm>
              <a:off x="8264403" y="4229155"/>
              <a:ext cx="373130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Schwierigkeiten</a:t>
              </a:r>
            </a:p>
            <a:p>
              <a:pPr algn="ctr"/>
              <a:r>
                <a:rPr lang="de-DE" sz="2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beim Schriftspracherwerb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Keine individuelle Förderung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Gesundheitliche Einschränkungen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Motivationsverlust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Entwickeln von</a:t>
              </a:r>
            </a:p>
            <a:p>
              <a:pPr algn="ctr"/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Vermeidungsstrategien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68011F9-03B3-4C96-88C9-7CD46E1B6434}"/>
              </a:ext>
            </a:extLst>
          </p:cNvPr>
          <p:cNvGrpSpPr/>
          <p:nvPr/>
        </p:nvGrpSpPr>
        <p:grpSpPr>
          <a:xfrm>
            <a:off x="-574767" y="-908395"/>
            <a:ext cx="5229390" cy="4127444"/>
            <a:chOff x="-574767" y="-908395"/>
            <a:chExt cx="5229390" cy="4127444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1E396868-DEED-43AC-8FD5-D930C89629B2}"/>
                </a:ext>
              </a:extLst>
            </p:cNvPr>
            <p:cNvSpPr/>
            <p:nvPr/>
          </p:nvSpPr>
          <p:spPr>
            <a:xfrm>
              <a:off x="-574767" y="-908395"/>
              <a:ext cx="5229390" cy="41274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1F12A820-394A-40FC-B6E4-52711C424B00}"/>
                </a:ext>
              </a:extLst>
            </p:cNvPr>
            <p:cNvSpPr txBox="1"/>
            <p:nvPr/>
          </p:nvSpPr>
          <p:spPr>
            <a:xfrm>
              <a:off x="228019" y="312627"/>
              <a:ext cx="3710449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Negative Schulerfahrung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Psychische Belastungen </a:t>
              </a:r>
            </a:p>
            <a:p>
              <a:pPr algn="ctr"/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in der Schule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Häufige Schulwechsel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Strenge Strafen bei Schulversagen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Lesen und Schreiben wird in höheren</a:t>
              </a:r>
            </a:p>
            <a:p>
              <a:pPr algn="ctr"/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Klassen nicht mehr unterrichtet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003EF0A-48CD-40F7-BBF0-94897770D9DD}"/>
              </a:ext>
            </a:extLst>
          </p:cNvPr>
          <p:cNvGrpSpPr/>
          <p:nvPr/>
        </p:nvGrpSpPr>
        <p:grpSpPr>
          <a:xfrm>
            <a:off x="-561704" y="3611354"/>
            <a:ext cx="5229390" cy="4127444"/>
            <a:chOff x="-561704" y="3611354"/>
            <a:chExt cx="5229390" cy="4127444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FF12F105-E35A-4516-9C1C-21EACC8F482F}"/>
                </a:ext>
              </a:extLst>
            </p:cNvPr>
            <p:cNvSpPr/>
            <p:nvPr/>
          </p:nvSpPr>
          <p:spPr>
            <a:xfrm>
              <a:off x="-561704" y="3611354"/>
              <a:ext cx="5229390" cy="41274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706BB39F-AFCF-40F3-8BCD-9C49CB5A6C3F}"/>
                </a:ext>
              </a:extLst>
            </p:cNvPr>
            <p:cNvSpPr txBox="1"/>
            <p:nvPr/>
          </p:nvSpPr>
          <p:spPr>
            <a:xfrm>
              <a:off x="196293" y="4290710"/>
              <a:ext cx="3731303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Probleme im Elternhaus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Streit und Vernachlässigung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Lesen und Schreiben</a:t>
              </a:r>
            </a:p>
            <a:p>
              <a:pPr algn="ctr"/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spielen keine wichtige Rolle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Finanzielle Sorgen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Keine Unterstützung bei den Hausaufgaben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0AC7878-A661-4A8B-9B4A-3984A79082F3}"/>
              </a:ext>
            </a:extLst>
          </p:cNvPr>
          <p:cNvGrpSpPr/>
          <p:nvPr/>
        </p:nvGrpSpPr>
        <p:grpSpPr>
          <a:xfrm>
            <a:off x="3957488" y="1270375"/>
            <a:ext cx="4289778" cy="4312355"/>
            <a:chOff x="3957488" y="1270375"/>
            <a:chExt cx="4289778" cy="4312355"/>
          </a:xfrm>
        </p:grpSpPr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7764E07F-5CD2-4920-9E7E-1D3FCBC3FEEC}"/>
                </a:ext>
              </a:extLst>
            </p:cNvPr>
            <p:cNvCxnSpPr>
              <a:cxnSpLocks/>
            </p:cNvCxnSpPr>
            <p:nvPr/>
          </p:nvCxnSpPr>
          <p:spPr>
            <a:xfrm>
              <a:off x="4353886" y="2294585"/>
              <a:ext cx="3419450" cy="2349907"/>
            </a:xfrm>
            <a:prstGeom prst="straightConnector1">
              <a:avLst/>
            </a:prstGeom>
            <a:ln w="19050">
              <a:solidFill>
                <a:srgbClr val="102D69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>
              <a:extLst>
                <a:ext uri="{FF2B5EF4-FFF2-40B4-BE49-F238E27FC236}">
                  <a16:creationId xmlns:a16="http://schemas.microsoft.com/office/drawing/2014/main" id="{CAE78D78-AEC3-4559-BCF0-85149C624BF6}"/>
                </a:ext>
              </a:extLst>
            </p:cNvPr>
            <p:cNvCxnSpPr>
              <a:cxnSpLocks/>
            </p:cNvCxnSpPr>
            <p:nvPr/>
          </p:nvCxnSpPr>
          <p:spPr>
            <a:xfrm rot="6780000">
              <a:off x="4432569" y="2294584"/>
              <a:ext cx="3419450" cy="2349907"/>
            </a:xfrm>
            <a:prstGeom prst="straightConnector1">
              <a:avLst/>
            </a:prstGeom>
            <a:ln w="19050">
              <a:solidFill>
                <a:srgbClr val="102D69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66">
              <a:extLst>
                <a:ext uri="{FF2B5EF4-FFF2-40B4-BE49-F238E27FC236}">
                  <a16:creationId xmlns:a16="http://schemas.microsoft.com/office/drawing/2014/main" id="{A3D5C9FC-D91E-4106-B12F-4244427CE92E}"/>
                </a:ext>
              </a:extLst>
            </p:cNvPr>
            <p:cNvCxnSpPr>
              <a:cxnSpLocks/>
            </p:cNvCxnSpPr>
            <p:nvPr/>
          </p:nvCxnSpPr>
          <p:spPr>
            <a:xfrm>
              <a:off x="8247266" y="2721756"/>
              <a:ext cx="0" cy="1328965"/>
            </a:xfrm>
            <a:prstGeom prst="straightConnector1">
              <a:avLst/>
            </a:prstGeom>
            <a:ln w="19050">
              <a:solidFill>
                <a:srgbClr val="102D69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67">
              <a:extLst>
                <a:ext uri="{FF2B5EF4-FFF2-40B4-BE49-F238E27FC236}">
                  <a16:creationId xmlns:a16="http://schemas.microsoft.com/office/drawing/2014/main" id="{0E23E8EA-B683-44D9-853C-F00525859AF6}"/>
                </a:ext>
              </a:extLst>
            </p:cNvPr>
            <p:cNvCxnSpPr>
              <a:cxnSpLocks/>
            </p:cNvCxnSpPr>
            <p:nvPr/>
          </p:nvCxnSpPr>
          <p:spPr>
            <a:xfrm>
              <a:off x="3957488" y="2721756"/>
              <a:ext cx="0" cy="1328965"/>
            </a:xfrm>
            <a:prstGeom prst="straightConnector1">
              <a:avLst/>
            </a:prstGeom>
            <a:ln w="19050">
              <a:solidFill>
                <a:srgbClr val="102D69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68">
              <a:extLst>
                <a:ext uri="{FF2B5EF4-FFF2-40B4-BE49-F238E27FC236}">
                  <a16:creationId xmlns:a16="http://schemas.microsoft.com/office/drawing/2014/main" id="{99C7DDED-AFF7-47B1-8960-1BE6C20D15B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109656" y="605892"/>
              <a:ext cx="0" cy="1328965"/>
            </a:xfrm>
            <a:prstGeom prst="straightConnector1">
              <a:avLst/>
            </a:prstGeom>
            <a:ln w="19050">
              <a:solidFill>
                <a:srgbClr val="102D69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mit Pfeil 69">
              <a:extLst>
                <a:ext uri="{FF2B5EF4-FFF2-40B4-BE49-F238E27FC236}">
                  <a16:creationId xmlns:a16="http://schemas.microsoft.com/office/drawing/2014/main" id="{F610412D-957E-4037-B5EC-1AA68CCD65C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109656" y="4918247"/>
              <a:ext cx="0" cy="1328965"/>
            </a:xfrm>
            <a:prstGeom prst="straightConnector1">
              <a:avLst/>
            </a:prstGeom>
            <a:ln w="19050">
              <a:solidFill>
                <a:srgbClr val="102D69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feld 70">
            <a:extLst>
              <a:ext uri="{FF2B5EF4-FFF2-40B4-BE49-F238E27FC236}">
                <a16:creationId xmlns:a16="http://schemas.microsoft.com/office/drawing/2014/main" id="{49D5F8B6-2F8F-4391-B90E-15EF8254B2E6}"/>
              </a:ext>
            </a:extLst>
          </p:cNvPr>
          <p:cNvSpPr txBox="1"/>
          <p:nvPr/>
        </p:nvSpPr>
        <p:spPr>
          <a:xfrm>
            <a:off x="4972806" y="5986771"/>
            <a:ext cx="2489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i="1" dirty="0">
                <a:solidFill>
                  <a:srgbClr val="102D69"/>
                </a:solidFill>
                <a:latin typeface="SchulbuchNord" panose="02000503040000020004" pitchFamily="2" charset="0"/>
              </a:rPr>
              <a:t>Quellenangabe: ALFA-Mobil. Broschüre zum funktionalen Analphabetismus in Deutschland</a:t>
            </a:r>
            <a:endParaRPr lang="de-DE" sz="1000" i="1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630A0A6-BCFD-4AED-B79A-8D7772F60D64}"/>
              </a:ext>
            </a:extLst>
          </p:cNvPr>
          <p:cNvGrpSpPr/>
          <p:nvPr/>
        </p:nvGrpSpPr>
        <p:grpSpPr>
          <a:xfrm>
            <a:off x="4479720" y="1821349"/>
            <a:ext cx="3226049" cy="3226050"/>
            <a:chOff x="4479720" y="1821349"/>
            <a:chExt cx="3226049" cy="3226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C620052A-839E-41F3-ACF9-96E15F2EC293}"/>
                </a:ext>
              </a:extLst>
            </p:cNvPr>
            <p:cNvGrpSpPr/>
            <p:nvPr/>
          </p:nvGrpSpPr>
          <p:grpSpPr>
            <a:xfrm>
              <a:off x="4479720" y="1821349"/>
              <a:ext cx="3226049" cy="3226050"/>
              <a:chOff x="7621939" y="-64050"/>
              <a:chExt cx="4500001" cy="4500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2654C0CA-16E8-4D6A-BA87-A40C00AB167D}"/>
                  </a:ext>
                </a:extLst>
              </p:cNvPr>
              <p:cNvSpPr/>
              <p:nvPr/>
            </p:nvSpPr>
            <p:spPr>
              <a:xfrm>
                <a:off x="7621939" y="-64050"/>
                <a:ext cx="4500001" cy="450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607CE52E-7245-478F-9C8B-83F4ED13554B}"/>
                  </a:ext>
                </a:extLst>
              </p:cNvPr>
              <p:cNvSpPr txBox="1"/>
              <p:nvPr/>
            </p:nvSpPr>
            <p:spPr>
              <a:xfrm>
                <a:off x="7669119" y="444476"/>
                <a:ext cx="4452821" cy="334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000" b="1" dirty="0">
                    <a:solidFill>
                      <a:srgbClr val="FDC300"/>
                    </a:solidFill>
                    <a:latin typeface="SchulbuchNord" panose="02000503040000020004" pitchFamily="2" charset="0"/>
                  </a:rPr>
                  <a:t>Erkennen</a:t>
                </a:r>
              </a:p>
              <a:p>
                <a:pPr algn="ctr"/>
                <a:endParaRPr lang="de-DE" sz="3000" b="1" dirty="0">
                  <a:solidFill>
                    <a:srgbClr val="FDC300"/>
                  </a:solidFill>
                  <a:latin typeface="SchulbuchNord" panose="02000503040000020004" pitchFamily="2" charset="0"/>
                </a:endParaRPr>
              </a:p>
              <a:p>
                <a:pPr algn="ctr"/>
                <a:r>
                  <a:rPr lang="de-DE" sz="3000" b="1" dirty="0">
                    <a:solidFill>
                      <a:srgbClr val="FDC300"/>
                    </a:solidFill>
                    <a:latin typeface="SchulbuchNord" panose="02000503040000020004" pitchFamily="2" charset="0"/>
                  </a:rPr>
                  <a:t>Ansprechen</a:t>
                </a:r>
              </a:p>
              <a:p>
                <a:pPr algn="ctr"/>
                <a:endParaRPr lang="de-DE" sz="3000" b="1" dirty="0">
                  <a:solidFill>
                    <a:srgbClr val="FDC300"/>
                  </a:solidFill>
                  <a:latin typeface="SchulbuchNord" panose="02000503040000020004" pitchFamily="2" charset="0"/>
                </a:endParaRPr>
              </a:p>
              <a:p>
                <a:pPr algn="ctr"/>
                <a:r>
                  <a:rPr lang="de-DE" sz="3000" b="1" dirty="0">
                    <a:solidFill>
                      <a:srgbClr val="FDC300"/>
                    </a:solidFill>
                    <a:latin typeface="SchulbuchNord" panose="02000503040000020004" pitchFamily="2" charset="0"/>
                  </a:rPr>
                  <a:t>Informieren</a:t>
                </a:r>
                <a:endParaRPr lang="de-DE" sz="3000" dirty="0">
                  <a:solidFill>
                    <a:srgbClr val="102D69"/>
                  </a:solidFill>
                  <a:latin typeface="SchulbuchNord" panose="02000503040000020004" pitchFamily="2" charset="0"/>
                </a:endParaRPr>
              </a:p>
            </p:txBody>
          </p:sp>
        </p:grp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E3A13F7-2488-4C53-AAB0-736F7DBA324F}"/>
                </a:ext>
              </a:extLst>
            </p:cNvPr>
            <p:cNvSpPr/>
            <p:nvPr/>
          </p:nvSpPr>
          <p:spPr>
            <a:xfrm>
              <a:off x="6016313" y="2838659"/>
              <a:ext cx="144000" cy="144000"/>
            </a:xfrm>
            <a:prstGeom prst="ellipse">
              <a:avLst/>
            </a:prstGeom>
            <a:solidFill>
              <a:srgbClr val="FFC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8976F510-DAEC-494F-ACCA-CAC1452C1CD1}"/>
                </a:ext>
              </a:extLst>
            </p:cNvPr>
            <p:cNvSpPr/>
            <p:nvPr/>
          </p:nvSpPr>
          <p:spPr>
            <a:xfrm>
              <a:off x="6024106" y="3818821"/>
              <a:ext cx="144000" cy="144000"/>
            </a:xfrm>
            <a:prstGeom prst="ellipse">
              <a:avLst/>
            </a:prstGeom>
            <a:solidFill>
              <a:srgbClr val="FFC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81374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11AB09-C138-4839-BBC6-6FE1DFD60F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02" y="-485208"/>
            <a:ext cx="7200000" cy="752457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DEE02FE-F4F6-4480-947F-0A725F2E90F6}"/>
              </a:ext>
            </a:extLst>
          </p:cNvPr>
          <p:cNvSpPr/>
          <p:nvPr/>
        </p:nvSpPr>
        <p:spPr>
          <a:xfrm>
            <a:off x="0" y="5988424"/>
            <a:ext cx="12191999" cy="8695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VZ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43456E-E37A-48F6-AB9F-F76E56D810AA}"/>
              </a:ext>
            </a:extLst>
          </p:cNvPr>
          <p:cNvSpPr/>
          <p:nvPr/>
        </p:nvSpPr>
        <p:spPr>
          <a:xfrm>
            <a:off x="7859388" y="2747647"/>
            <a:ext cx="40074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rgbClr val="102D69"/>
                </a:solidFill>
                <a:latin typeface="SchulbuchNord" panose="02000503040000020004" pitchFamily="2" charset="0"/>
              </a:rPr>
              <a:t>Besser lesen </a:t>
            </a:r>
          </a:p>
          <a:p>
            <a:r>
              <a:rPr lang="de-DE" sz="3600" dirty="0">
                <a:solidFill>
                  <a:srgbClr val="102D69"/>
                </a:solidFill>
                <a:latin typeface="SchulbuchNord" panose="02000503040000020004" pitchFamily="2" charset="0"/>
              </a:rPr>
              <a:t>und schreiben lernen – Grundbildung </a:t>
            </a:r>
          </a:p>
          <a:p>
            <a:r>
              <a:rPr lang="de-DE" sz="3600" dirty="0">
                <a:solidFill>
                  <a:srgbClr val="102D69"/>
                </a:solidFill>
                <a:latin typeface="SchulbuchNord" panose="02000503040000020004" pitchFamily="2" charset="0"/>
              </a:rPr>
              <a:t>für Erwachsene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465618" y="304101"/>
            <a:ext cx="5860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7200" b="1" dirty="0">
                <a:solidFill>
                  <a:srgbClr val="102D69"/>
                </a:solidFill>
                <a:latin typeface="SchulbuchNord" panose="02000503040000020004" pitchFamily="2" charset="0"/>
              </a:rPr>
              <a:t>Schriftlos</a:t>
            </a:r>
            <a:r>
              <a:rPr lang="de-DE" sz="7200" b="1" spc="300" dirty="0">
                <a:solidFill>
                  <a:srgbClr val="102D69"/>
                </a:solidFill>
                <a:latin typeface="SchulbuchNord" panose="02000503040000020004" pitchFamily="2" charset="0"/>
              </a:rPr>
              <a:t>?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372F75D-5A6A-4BFC-BBD7-1EEB3FB9CE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677" y="6033490"/>
            <a:ext cx="900000" cy="68588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CA02A3E-88BF-4C15-BACA-7442841505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20" y="6033490"/>
            <a:ext cx="2160000" cy="72885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D89F428-EBF7-4046-8163-2FAC7D96F733}"/>
              </a:ext>
            </a:extLst>
          </p:cNvPr>
          <p:cNvSpPr/>
          <p:nvPr/>
        </p:nvSpPr>
        <p:spPr>
          <a:xfrm>
            <a:off x="5465618" y="1358090"/>
            <a:ext cx="5860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7200" b="1" spc="300" dirty="0">
                <a:solidFill>
                  <a:srgbClr val="102D69"/>
                </a:solidFill>
                <a:latin typeface="SchulbuchNord" panose="02000503040000020004" pitchFamily="2" charset="0"/>
              </a:rPr>
              <a:t>Nein danke!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31BB6FE-3A78-41F2-9CAF-9B24F2B1B587}"/>
              </a:ext>
            </a:extLst>
          </p:cNvPr>
          <p:cNvSpPr/>
          <p:nvPr/>
        </p:nvSpPr>
        <p:spPr>
          <a:xfrm rot="16200000">
            <a:off x="-1144510" y="1187053"/>
            <a:ext cx="2930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>
                    <a:alpha val="75000"/>
                  </a:schemeClr>
                </a:solidFill>
              </a:rPr>
              <a:t>Konzeption / Text: Fach- und Koordinierungsstelle Alphabetisierung und Grundbildung in Sachsen-Anhalt, Landesverband der Volkshochschulen Sachsen-Anhalt e. V., Ländliche Erwachsenenbildung in Sachsen-Anhalt e. V. </a:t>
            </a:r>
          </a:p>
          <a:p>
            <a:pPr>
              <a:tabLst>
                <a:tab pos="539750" algn="l"/>
              </a:tabLst>
            </a:pPr>
            <a:r>
              <a:rPr lang="de-DE" sz="600" dirty="0">
                <a:solidFill>
                  <a:schemeClr val="bg1">
                    <a:alpha val="75000"/>
                  </a:schemeClr>
                </a:solidFill>
              </a:rPr>
              <a:t>Katholische Erwachsenenbildung in Sachsen-Anhalt e. V. und Peter Hubertus</a:t>
            </a:r>
          </a:p>
        </p:txBody>
      </p:sp>
      <p:sp>
        <p:nvSpPr>
          <p:cNvPr id="14" name="Rechteck 13">
            <a:hlinkClick r:id="rId6"/>
            <a:extLst>
              <a:ext uri="{FF2B5EF4-FFF2-40B4-BE49-F238E27FC236}">
                <a16:creationId xmlns:a16="http://schemas.microsoft.com/office/drawing/2014/main" id="{132F4303-2835-4812-81E2-446A8A6B27FE}"/>
              </a:ext>
            </a:extLst>
          </p:cNvPr>
          <p:cNvSpPr/>
          <p:nvPr/>
        </p:nvSpPr>
        <p:spPr>
          <a:xfrm>
            <a:off x="9238109" y="6493233"/>
            <a:ext cx="180209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100" dirty="0">
                <a:solidFill>
                  <a:srgbClr val="102D69"/>
                </a:solidFill>
                <a:latin typeface="SchulbuchNord" panose="02000503040000020004" pitchFamily="2" charset="0"/>
              </a:rPr>
              <a:t>www.grundbildung-lsa.de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3869734-976C-4AAB-A248-26AC913A60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251" y="6124672"/>
            <a:ext cx="58012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77808"/>
      </p:ext>
    </p:extLst>
  </p:cSld>
  <p:clrMapOvr>
    <a:masterClrMapping/>
  </p:clrMapOvr>
  <p:transition spd="med" advTm="8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rafik 72">
            <a:extLst>
              <a:ext uri="{FF2B5EF4-FFF2-40B4-BE49-F238E27FC236}">
                <a16:creationId xmlns:a16="http://schemas.microsoft.com/office/drawing/2014/main" id="{B7CED21E-277C-4D2D-93B0-BD5423BFFE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82FE725-2A15-4324-AA6E-ACE0830C6654}"/>
              </a:ext>
            </a:extLst>
          </p:cNvPr>
          <p:cNvGrpSpPr/>
          <p:nvPr/>
        </p:nvGrpSpPr>
        <p:grpSpPr>
          <a:xfrm>
            <a:off x="7550327" y="-908395"/>
            <a:ext cx="5229390" cy="4127444"/>
            <a:chOff x="7550327" y="-908395"/>
            <a:chExt cx="5229390" cy="4127444"/>
          </a:xfrm>
        </p:grpSpPr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45BCC3E6-1E37-4705-996C-DE969C5ECDA1}"/>
                </a:ext>
              </a:extLst>
            </p:cNvPr>
            <p:cNvSpPr/>
            <p:nvPr/>
          </p:nvSpPr>
          <p:spPr>
            <a:xfrm>
              <a:off x="7550327" y="-908395"/>
              <a:ext cx="5229390" cy="41274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93C192E1-9C04-4A30-8694-C8A7A7DF2BEF}"/>
                </a:ext>
              </a:extLst>
            </p:cNvPr>
            <p:cNvSpPr txBox="1"/>
            <p:nvPr/>
          </p:nvSpPr>
          <p:spPr>
            <a:xfrm>
              <a:off x="8264404" y="360523"/>
              <a:ext cx="3731302" cy="192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Geringes </a:t>
              </a:r>
            </a:p>
            <a:p>
              <a:pPr algn="ctr"/>
              <a:r>
                <a:rPr lang="de-DE" sz="2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Selbstbewusstsein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Versagensängste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Kein Vertrauen in </a:t>
              </a:r>
            </a:p>
            <a:p>
              <a:pPr algn="ctr"/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die eigenen Fähigkeiten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Niedrige Frustrationstoleranz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68011F9-03B3-4C96-88C9-7CD46E1B6434}"/>
              </a:ext>
            </a:extLst>
          </p:cNvPr>
          <p:cNvGrpSpPr/>
          <p:nvPr/>
        </p:nvGrpSpPr>
        <p:grpSpPr>
          <a:xfrm>
            <a:off x="-574767" y="-908395"/>
            <a:ext cx="5229390" cy="4127444"/>
            <a:chOff x="-574767" y="-908395"/>
            <a:chExt cx="5229390" cy="4127444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1E396868-DEED-43AC-8FD5-D930C89629B2}"/>
                </a:ext>
              </a:extLst>
            </p:cNvPr>
            <p:cNvSpPr/>
            <p:nvPr/>
          </p:nvSpPr>
          <p:spPr>
            <a:xfrm>
              <a:off x="-574767" y="-908395"/>
              <a:ext cx="5229390" cy="41274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1F12A820-394A-40FC-B6E4-52711C424B00}"/>
                </a:ext>
              </a:extLst>
            </p:cNvPr>
            <p:cNvSpPr txBox="1"/>
            <p:nvPr/>
          </p:nvSpPr>
          <p:spPr>
            <a:xfrm>
              <a:off x="228019" y="312627"/>
              <a:ext cx="3710449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Negative Schulerfahrung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Psychische Belastungen </a:t>
              </a:r>
            </a:p>
            <a:p>
              <a:pPr algn="ctr"/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in der Schule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Häufige Schulwechsel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Strenge Strafen bei Schulversagen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Lesen und Schreiben wird in höheren</a:t>
              </a:r>
            </a:p>
            <a:p>
              <a:pPr algn="ctr"/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Klassen nicht mehr unterrichtet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003EF0A-48CD-40F7-BBF0-94897770D9DD}"/>
              </a:ext>
            </a:extLst>
          </p:cNvPr>
          <p:cNvGrpSpPr/>
          <p:nvPr/>
        </p:nvGrpSpPr>
        <p:grpSpPr>
          <a:xfrm>
            <a:off x="-561704" y="3611354"/>
            <a:ext cx="5229390" cy="4127444"/>
            <a:chOff x="-561704" y="3611354"/>
            <a:chExt cx="5229390" cy="4127444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FF12F105-E35A-4516-9C1C-21EACC8F482F}"/>
                </a:ext>
              </a:extLst>
            </p:cNvPr>
            <p:cNvSpPr/>
            <p:nvPr/>
          </p:nvSpPr>
          <p:spPr>
            <a:xfrm>
              <a:off x="-561704" y="3611354"/>
              <a:ext cx="5229390" cy="41274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706BB39F-AFCF-40F3-8BCD-9C49CB5A6C3F}"/>
                </a:ext>
              </a:extLst>
            </p:cNvPr>
            <p:cNvSpPr txBox="1"/>
            <p:nvPr/>
          </p:nvSpPr>
          <p:spPr>
            <a:xfrm>
              <a:off x="196293" y="4290710"/>
              <a:ext cx="3731303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Probleme im Elternhaus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Streit und Vernachlässigung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Lesen und Schreiben</a:t>
              </a:r>
            </a:p>
            <a:p>
              <a:pPr algn="ctr"/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spielen keine wichtige Rolle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Finanzielle Sorgen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Keine Unterstützung bei den Hausaufgaben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0AC7878-A661-4A8B-9B4A-3984A79082F3}"/>
              </a:ext>
            </a:extLst>
          </p:cNvPr>
          <p:cNvGrpSpPr/>
          <p:nvPr/>
        </p:nvGrpSpPr>
        <p:grpSpPr>
          <a:xfrm>
            <a:off x="3957488" y="1270375"/>
            <a:ext cx="4289778" cy="4312355"/>
            <a:chOff x="3957488" y="1270375"/>
            <a:chExt cx="4289778" cy="4312355"/>
          </a:xfrm>
        </p:grpSpPr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7764E07F-5CD2-4920-9E7E-1D3FCBC3FEEC}"/>
                </a:ext>
              </a:extLst>
            </p:cNvPr>
            <p:cNvCxnSpPr>
              <a:cxnSpLocks/>
            </p:cNvCxnSpPr>
            <p:nvPr/>
          </p:nvCxnSpPr>
          <p:spPr>
            <a:xfrm>
              <a:off x="4353886" y="2294585"/>
              <a:ext cx="3419450" cy="2349907"/>
            </a:xfrm>
            <a:prstGeom prst="straightConnector1">
              <a:avLst/>
            </a:prstGeom>
            <a:ln w="19050">
              <a:solidFill>
                <a:srgbClr val="102D69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>
              <a:extLst>
                <a:ext uri="{FF2B5EF4-FFF2-40B4-BE49-F238E27FC236}">
                  <a16:creationId xmlns:a16="http://schemas.microsoft.com/office/drawing/2014/main" id="{CAE78D78-AEC3-4559-BCF0-85149C624BF6}"/>
                </a:ext>
              </a:extLst>
            </p:cNvPr>
            <p:cNvCxnSpPr>
              <a:cxnSpLocks/>
            </p:cNvCxnSpPr>
            <p:nvPr/>
          </p:nvCxnSpPr>
          <p:spPr>
            <a:xfrm rot="6780000">
              <a:off x="4432569" y="2294584"/>
              <a:ext cx="3419450" cy="2349907"/>
            </a:xfrm>
            <a:prstGeom prst="straightConnector1">
              <a:avLst/>
            </a:prstGeom>
            <a:ln w="19050">
              <a:solidFill>
                <a:srgbClr val="102D69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66">
              <a:extLst>
                <a:ext uri="{FF2B5EF4-FFF2-40B4-BE49-F238E27FC236}">
                  <a16:creationId xmlns:a16="http://schemas.microsoft.com/office/drawing/2014/main" id="{A3D5C9FC-D91E-4106-B12F-4244427CE92E}"/>
                </a:ext>
              </a:extLst>
            </p:cNvPr>
            <p:cNvCxnSpPr>
              <a:cxnSpLocks/>
            </p:cNvCxnSpPr>
            <p:nvPr/>
          </p:nvCxnSpPr>
          <p:spPr>
            <a:xfrm>
              <a:off x="8247266" y="2721756"/>
              <a:ext cx="0" cy="1328965"/>
            </a:xfrm>
            <a:prstGeom prst="straightConnector1">
              <a:avLst/>
            </a:prstGeom>
            <a:ln w="19050">
              <a:solidFill>
                <a:srgbClr val="102D69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67">
              <a:extLst>
                <a:ext uri="{FF2B5EF4-FFF2-40B4-BE49-F238E27FC236}">
                  <a16:creationId xmlns:a16="http://schemas.microsoft.com/office/drawing/2014/main" id="{0E23E8EA-B683-44D9-853C-F00525859AF6}"/>
                </a:ext>
              </a:extLst>
            </p:cNvPr>
            <p:cNvCxnSpPr>
              <a:cxnSpLocks/>
            </p:cNvCxnSpPr>
            <p:nvPr/>
          </p:nvCxnSpPr>
          <p:spPr>
            <a:xfrm>
              <a:off x="3957488" y="2721756"/>
              <a:ext cx="0" cy="1328965"/>
            </a:xfrm>
            <a:prstGeom prst="straightConnector1">
              <a:avLst/>
            </a:prstGeom>
            <a:ln w="19050">
              <a:solidFill>
                <a:srgbClr val="102D69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68">
              <a:extLst>
                <a:ext uri="{FF2B5EF4-FFF2-40B4-BE49-F238E27FC236}">
                  <a16:creationId xmlns:a16="http://schemas.microsoft.com/office/drawing/2014/main" id="{99C7DDED-AFF7-47B1-8960-1BE6C20D15B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109656" y="605892"/>
              <a:ext cx="0" cy="1328965"/>
            </a:xfrm>
            <a:prstGeom prst="straightConnector1">
              <a:avLst/>
            </a:prstGeom>
            <a:ln w="19050">
              <a:solidFill>
                <a:srgbClr val="102D69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mit Pfeil 69">
              <a:extLst>
                <a:ext uri="{FF2B5EF4-FFF2-40B4-BE49-F238E27FC236}">
                  <a16:creationId xmlns:a16="http://schemas.microsoft.com/office/drawing/2014/main" id="{F610412D-957E-4037-B5EC-1AA68CCD65C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109656" y="4918247"/>
              <a:ext cx="0" cy="1328965"/>
            </a:xfrm>
            <a:prstGeom prst="straightConnector1">
              <a:avLst/>
            </a:prstGeom>
            <a:ln w="19050">
              <a:solidFill>
                <a:srgbClr val="102D69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feld 70">
            <a:extLst>
              <a:ext uri="{FF2B5EF4-FFF2-40B4-BE49-F238E27FC236}">
                <a16:creationId xmlns:a16="http://schemas.microsoft.com/office/drawing/2014/main" id="{49D5F8B6-2F8F-4391-B90E-15EF8254B2E6}"/>
              </a:ext>
            </a:extLst>
          </p:cNvPr>
          <p:cNvSpPr txBox="1"/>
          <p:nvPr/>
        </p:nvSpPr>
        <p:spPr>
          <a:xfrm>
            <a:off x="4972806" y="5986771"/>
            <a:ext cx="2489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i="1" dirty="0">
                <a:solidFill>
                  <a:srgbClr val="102D69"/>
                </a:solidFill>
                <a:latin typeface="SchulbuchNord" panose="02000503040000020004" pitchFamily="2" charset="0"/>
              </a:rPr>
              <a:t>Quellenangabe: ALFA-Mobil. Broschüre zum funktionalen Analphabetismus in Deutschland</a:t>
            </a:r>
            <a:endParaRPr lang="de-DE" sz="1000" i="1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630A0A6-BCFD-4AED-B79A-8D7772F60D64}"/>
              </a:ext>
            </a:extLst>
          </p:cNvPr>
          <p:cNvGrpSpPr/>
          <p:nvPr/>
        </p:nvGrpSpPr>
        <p:grpSpPr>
          <a:xfrm>
            <a:off x="4479720" y="1821349"/>
            <a:ext cx="3226049" cy="3226050"/>
            <a:chOff x="4479720" y="1821349"/>
            <a:chExt cx="3226049" cy="3226050"/>
          </a:xfrm>
        </p:grpSpPr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C620052A-839E-41F3-ACF9-96E15F2EC293}"/>
                </a:ext>
              </a:extLst>
            </p:cNvPr>
            <p:cNvGrpSpPr/>
            <p:nvPr/>
          </p:nvGrpSpPr>
          <p:grpSpPr>
            <a:xfrm>
              <a:off x="4479720" y="1821349"/>
              <a:ext cx="3226049" cy="3226050"/>
              <a:chOff x="7621939" y="-64050"/>
              <a:chExt cx="4500001" cy="4500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2654C0CA-16E8-4D6A-BA87-A40C00AB167D}"/>
                  </a:ext>
                </a:extLst>
              </p:cNvPr>
              <p:cNvSpPr/>
              <p:nvPr/>
            </p:nvSpPr>
            <p:spPr>
              <a:xfrm>
                <a:off x="7621939" y="-64050"/>
                <a:ext cx="4500001" cy="450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607CE52E-7245-478F-9C8B-83F4ED13554B}"/>
                  </a:ext>
                </a:extLst>
              </p:cNvPr>
              <p:cNvSpPr txBox="1"/>
              <p:nvPr/>
            </p:nvSpPr>
            <p:spPr>
              <a:xfrm>
                <a:off x="7669119" y="444476"/>
                <a:ext cx="4452821" cy="334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000" b="1" dirty="0">
                    <a:solidFill>
                      <a:srgbClr val="FDC300"/>
                    </a:solidFill>
                    <a:latin typeface="SchulbuchNord" panose="02000503040000020004" pitchFamily="2" charset="0"/>
                  </a:rPr>
                  <a:t>Erkennen</a:t>
                </a:r>
              </a:p>
              <a:p>
                <a:pPr algn="ctr"/>
                <a:endParaRPr lang="de-DE" sz="3000" b="1" dirty="0">
                  <a:solidFill>
                    <a:srgbClr val="FDC300"/>
                  </a:solidFill>
                  <a:latin typeface="SchulbuchNord" panose="02000503040000020004" pitchFamily="2" charset="0"/>
                </a:endParaRPr>
              </a:p>
              <a:p>
                <a:pPr algn="ctr"/>
                <a:r>
                  <a:rPr lang="de-DE" sz="3000" b="1" dirty="0">
                    <a:solidFill>
                      <a:srgbClr val="FDC300"/>
                    </a:solidFill>
                    <a:latin typeface="SchulbuchNord" panose="02000503040000020004" pitchFamily="2" charset="0"/>
                  </a:rPr>
                  <a:t>Ansprechen</a:t>
                </a:r>
              </a:p>
              <a:p>
                <a:pPr algn="ctr"/>
                <a:endParaRPr lang="de-DE" sz="3000" b="1" dirty="0">
                  <a:solidFill>
                    <a:srgbClr val="FDC300"/>
                  </a:solidFill>
                  <a:latin typeface="SchulbuchNord" panose="02000503040000020004" pitchFamily="2" charset="0"/>
                </a:endParaRPr>
              </a:p>
              <a:p>
                <a:pPr algn="ctr"/>
                <a:r>
                  <a:rPr lang="de-DE" sz="3000" b="1" dirty="0">
                    <a:solidFill>
                      <a:srgbClr val="FDC300"/>
                    </a:solidFill>
                    <a:latin typeface="SchulbuchNord" panose="02000503040000020004" pitchFamily="2" charset="0"/>
                  </a:rPr>
                  <a:t>Informieren</a:t>
                </a:r>
                <a:endParaRPr lang="de-DE" sz="3000" dirty="0">
                  <a:solidFill>
                    <a:srgbClr val="102D69"/>
                  </a:solidFill>
                  <a:latin typeface="SchulbuchNord" panose="02000503040000020004" pitchFamily="2" charset="0"/>
                </a:endParaRPr>
              </a:p>
            </p:txBody>
          </p:sp>
        </p:grp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E3A13F7-2488-4C53-AAB0-736F7DBA324F}"/>
                </a:ext>
              </a:extLst>
            </p:cNvPr>
            <p:cNvSpPr/>
            <p:nvPr/>
          </p:nvSpPr>
          <p:spPr>
            <a:xfrm>
              <a:off x="6016313" y="2838659"/>
              <a:ext cx="144000" cy="144000"/>
            </a:xfrm>
            <a:prstGeom prst="ellipse">
              <a:avLst/>
            </a:prstGeom>
            <a:solidFill>
              <a:srgbClr val="FFC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8976F510-DAEC-494F-ACCA-CAC1452C1CD1}"/>
                </a:ext>
              </a:extLst>
            </p:cNvPr>
            <p:cNvSpPr/>
            <p:nvPr/>
          </p:nvSpPr>
          <p:spPr>
            <a:xfrm>
              <a:off x="6024106" y="3818821"/>
              <a:ext cx="144000" cy="144000"/>
            </a:xfrm>
            <a:prstGeom prst="ellipse">
              <a:avLst/>
            </a:prstGeom>
            <a:solidFill>
              <a:srgbClr val="FFC7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69D3EEBE-7DD1-4CA3-A01C-83E28574116E}"/>
              </a:ext>
            </a:extLst>
          </p:cNvPr>
          <p:cNvGrpSpPr/>
          <p:nvPr/>
        </p:nvGrpSpPr>
        <p:grpSpPr>
          <a:xfrm>
            <a:off x="7550330" y="3611354"/>
            <a:ext cx="5229390" cy="4127444"/>
            <a:chOff x="7550330" y="3611354"/>
            <a:chExt cx="5229390" cy="4127444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005F53FA-2D63-4204-A938-3DFC9C01C65F}"/>
                </a:ext>
              </a:extLst>
            </p:cNvPr>
            <p:cNvSpPr/>
            <p:nvPr/>
          </p:nvSpPr>
          <p:spPr>
            <a:xfrm>
              <a:off x="7550330" y="3611354"/>
              <a:ext cx="5229390" cy="41274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24948A80-79B2-475D-BFD1-FC8B0AC0C16A}"/>
                </a:ext>
              </a:extLst>
            </p:cNvPr>
            <p:cNvSpPr txBox="1"/>
            <p:nvPr/>
          </p:nvSpPr>
          <p:spPr>
            <a:xfrm>
              <a:off x="8264403" y="4229155"/>
              <a:ext cx="373130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Schwierigkeiten</a:t>
              </a:r>
            </a:p>
            <a:p>
              <a:pPr algn="ctr"/>
              <a:r>
                <a:rPr lang="de-DE" sz="2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beim Schriftspracherwerb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Keine individuelle Förderung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Gesundheitliche Einschränkungen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Motivationsverlust</a:t>
              </a:r>
            </a:p>
            <a:p>
              <a:pPr algn="ctr">
                <a:spcBef>
                  <a:spcPts val="600"/>
                </a:spcBef>
              </a:pPr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Entwickeln von</a:t>
              </a:r>
            </a:p>
            <a:p>
              <a:pPr algn="ctr"/>
              <a:r>
                <a:rPr lang="de-DE" sz="16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Vermeidungsstrategien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9417397"/>
      </p:ext>
    </p:extLst>
  </p:cSld>
  <p:clrMapOvr>
    <a:masterClrMapping/>
  </p:clrMapOvr>
  <p:transition spd="med" advTm="8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F1EE802-796C-4CA7-9F3D-6488CAFDED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B661EAF0-CC00-4C00-AF94-BE991083CE92}"/>
              </a:ext>
            </a:extLst>
          </p:cNvPr>
          <p:cNvSpPr/>
          <p:nvPr/>
        </p:nvSpPr>
        <p:spPr>
          <a:xfrm>
            <a:off x="5304379" y="3379725"/>
            <a:ext cx="6316607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Daher ist die Sensibilisierung von Multiplikator*innen ein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wichtiger Teil zur Gewinnung von Teilnehmenden.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263258" y="395864"/>
            <a:ext cx="5476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Sensibilisierung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5A52056-55A9-4474-8E93-FC99EC84263E}"/>
              </a:ext>
            </a:extLst>
          </p:cNvPr>
          <p:cNvGrpSpPr/>
          <p:nvPr/>
        </p:nvGrpSpPr>
        <p:grpSpPr>
          <a:xfrm>
            <a:off x="-1502743" y="-1120349"/>
            <a:ext cx="6120000" cy="6120000"/>
            <a:chOff x="-1502743" y="-1120349"/>
            <a:chExt cx="6120000" cy="612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E40D56D4-EC50-4A6E-B961-08D9F3BBF3EA}"/>
                </a:ext>
              </a:extLst>
            </p:cNvPr>
            <p:cNvSpPr/>
            <p:nvPr/>
          </p:nvSpPr>
          <p:spPr>
            <a:xfrm>
              <a:off x="-1502743" y="-1120349"/>
              <a:ext cx="6120000" cy="61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B35694E7-6CF0-4598-9CF3-10B05647D69D}"/>
                </a:ext>
              </a:extLst>
            </p:cNvPr>
            <p:cNvSpPr/>
            <p:nvPr/>
          </p:nvSpPr>
          <p:spPr>
            <a:xfrm>
              <a:off x="-989748" y="-607354"/>
              <a:ext cx="5094010" cy="509401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3000"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5304379" y="1411733"/>
            <a:ext cx="718695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Lernende zu gewinnen und zu </a:t>
            </a:r>
            <a:r>
              <a:rPr lang="de-DE" dirty="0">
                <a:solidFill>
                  <a:srgbClr val="102D69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SchulbuchNord" panose="02000503040000020004" pitchFamily="2" charset="0"/>
              </a:rPr>
              <a:t>motivieren</a:t>
            </a: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, ihnen Lese- und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Schreibkompetenzen nachholend zu vermitteln oder diese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aufzufrischen, ist oftmals nicht einfach.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1D994C9-24FF-4E8C-9734-BCB49E022D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B07375EB-ED50-4463-B379-E40BA4625B4F}"/>
              </a:ext>
            </a:extLst>
          </p:cNvPr>
          <p:cNvSpPr/>
          <p:nvPr/>
        </p:nvSpPr>
        <p:spPr>
          <a:xfrm>
            <a:off x="5304379" y="2546348"/>
            <a:ext cx="6316607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Mit Flyern, Infobroschüren oder dem Internet erreicht man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die Betroffenen nicht ausreichend.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7FAE7A3-0355-44E7-8C5D-F8FAF6B3EAAF}"/>
              </a:ext>
            </a:extLst>
          </p:cNvPr>
          <p:cNvSpPr/>
          <p:nvPr/>
        </p:nvSpPr>
        <p:spPr>
          <a:xfrm>
            <a:off x="5304379" y="4213102"/>
            <a:ext cx="6316607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Besonders eine persönliche und empathische Ansprache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von gering </a:t>
            </a:r>
            <a:r>
              <a:rPr lang="de-DE" dirty="0" err="1">
                <a:solidFill>
                  <a:srgbClr val="102D69"/>
                </a:solidFill>
                <a:latin typeface="SchulbuchNord" panose="02000503040000020004" pitchFamily="2" charset="0"/>
              </a:rPr>
              <a:t>Literalisierten</a:t>
            </a: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 Erwachsenen bewirkt, dass nicht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nur Ängste genommen werden, sondern auch die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Motivation Lesen und Schreiben zu lernen, gestärkt wird.</a:t>
            </a:r>
          </a:p>
        </p:txBody>
      </p:sp>
    </p:spTree>
    <p:extLst>
      <p:ext uri="{BB962C8B-B14F-4D97-AF65-F5344CB8AC3E}">
        <p14:creationId xmlns:p14="http://schemas.microsoft.com/office/powerpoint/2010/main" val="23046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13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F1EE802-796C-4CA7-9F3D-6488CAFDED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B661EAF0-CC00-4C00-AF94-BE991083CE92}"/>
              </a:ext>
            </a:extLst>
          </p:cNvPr>
          <p:cNvSpPr/>
          <p:nvPr/>
        </p:nvSpPr>
        <p:spPr>
          <a:xfrm>
            <a:off x="5304379" y="3379725"/>
            <a:ext cx="6316607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Daher ist die Sensibilisierung von Multiplikator*innen ein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wichtiger Teil zur Gewinnung von Teilnehmenden.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263258" y="395864"/>
            <a:ext cx="5476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Sensibilisierung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5304379" y="1411733"/>
            <a:ext cx="718695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Lernende zu gewinnen und zu </a:t>
            </a:r>
            <a:r>
              <a:rPr lang="de-DE" dirty="0">
                <a:solidFill>
                  <a:srgbClr val="102D69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SchulbuchNord" panose="02000503040000020004" pitchFamily="2" charset="0"/>
              </a:rPr>
              <a:t>motivieren</a:t>
            </a: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, ihnen Lese- und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Schreibkompetenzen nachholend zu vermitteln oder diese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aufzufrischen, ist oftmals nicht einfach.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1D994C9-24FF-4E8C-9734-BCB49E022D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B07375EB-ED50-4463-B379-E40BA4625B4F}"/>
              </a:ext>
            </a:extLst>
          </p:cNvPr>
          <p:cNvSpPr/>
          <p:nvPr/>
        </p:nvSpPr>
        <p:spPr>
          <a:xfrm>
            <a:off x="5304379" y="2546348"/>
            <a:ext cx="6316607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Mit Flyern, Infobroschüren oder dem Internet erreicht man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die Betroffenen nicht ausreichend.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7FAE7A3-0355-44E7-8C5D-F8FAF6B3EAAF}"/>
              </a:ext>
            </a:extLst>
          </p:cNvPr>
          <p:cNvSpPr/>
          <p:nvPr/>
        </p:nvSpPr>
        <p:spPr>
          <a:xfrm>
            <a:off x="5304379" y="4213102"/>
            <a:ext cx="6316607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Besonders eine persönliche und empathische Ansprache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von gering </a:t>
            </a:r>
            <a:r>
              <a:rPr lang="de-DE" dirty="0" err="1">
                <a:solidFill>
                  <a:srgbClr val="102D69"/>
                </a:solidFill>
                <a:latin typeface="SchulbuchNord" panose="02000503040000020004" pitchFamily="2" charset="0"/>
              </a:rPr>
              <a:t>Literalisierten</a:t>
            </a: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 Erwachsenen bewirkt, dass nicht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nur Ängste genommen werden, sondern auch die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Motivation Lesen und Schreiben zu lernen, gestärkt wird.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4DF2C23-471E-4410-A869-4F044E3AE3F7}"/>
              </a:ext>
            </a:extLst>
          </p:cNvPr>
          <p:cNvGrpSpPr/>
          <p:nvPr/>
        </p:nvGrpSpPr>
        <p:grpSpPr>
          <a:xfrm>
            <a:off x="-1502743" y="-1120349"/>
            <a:ext cx="6120000" cy="6120000"/>
            <a:chOff x="-1502743" y="-1120349"/>
            <a:chExt cx="6120000" cy="612000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35FFFC69-1EF4-4741-90CB-80300E1169E5}"/>
                </a:ext>
              </a:extLst>
            </p:cNvPr>
            <p:cNvSpPr/>
            <p:nvPr/>
          </p:nvSpPr>
          <p:spPr>
            <a:xfrm>
              <a:off x="-1502743" y="-1120349"/>
              <a:ext cx="6120000" cy="61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88B4F04-E93E-4082-8BA0-6A0E36FAB24F}"/>
                </a:ext>
              </a:extLst>
            </p:cNvPr>
            <p:cNvSpPr/>
            <p:nvPr/>
          </p:nvSpPr>
          <p:spPr>
            <a:xfrm>
              <a:off x="-989748" y="-607354"/>
              <a:ext cx="5094010" cy="509401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3000"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931428090"/>
      </p:ext>
    </p:extLst>
  </p:cSld>
  <p:clrMapOvr>
    <a:masterClrMapping/>
  </p:clrMapOvr>
  <p:transition spd="med" advTm="8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96525393-1F28-4DEA-952C-14BBBC74374F}"/>
              </a:ext>
            </a:extLst>
          </p:cNvPr>
          <p:cNvSpPr/>
          <p:nvPr/>
        </p:nvSpPr>
        <p:spPr>
          <a:xfrm>
            <a:off x="999333" y="-1667667"/>
            <a:ext cx="10193333" cy="101933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F07818F-9941-4E78-929B-D85490E18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378" y="1408480"/>
            <a:ext cx="7487242" cy="252646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B350224-D35B-4943-A4C5-B1819AB103C8}"/>
              </a:ext>
            </a:extLst>
          </p:cNvPr>
          <p:cNvGrpSpPr/>
          <p:nvPr/>
        </p:nvGrpSpPr>
        <p:grpSpPr>
          <a:xfrm>
            <a:off x="4996148" y="3373723"/>
            <a:ext cx="4354286" cy="1827458"/>
            <a:chOff x="4996148" y="3373723"/>
            <a:chExt cx="4354286" cy="182745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68534DAD-8C8C-4012-9B16-C6DD47C409F8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1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C50383F-84BD-4A94-BDEC-CDF3ACF3C4B6}"/>
              </a:ext>
            </a:extLst>
          </p:cNvPr>
          <p:cNvGrpSpPr/>
          <p:nvPr/>
        </p:nvGrpSpPr>
        <p:grpSpPr>
          <a:xfrm>
            <a:off x="999333" y="-1667667"/>
            <a:ext cx="10193333" cy="10193333"/>
            <a:chOff x="999333" y="-1667667"/>
            <a:chExt cx="10193333" cy="1019333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6525393-1F28-4DEA-952C-14BBBC74374F}"/>
                </a:ext>
              </a:extLst>
            </p:cNvPr>
            <p:cNvSpPr/>
            <p:nvPr/>
          </p:nvSpPr>
          <p:spPr>
            <a:xfrm>
              <a:off x="999333" y="-1667667"/>
              <a:ext cx="10193333" cy="10193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5F07818F-9941-4E78-929B-D85490E18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2378" y="1408480"/>
              <a:ext cx="7487242" cy="252646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B45BC251-2E81-4958-85FD-B0E046F6F770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198347"/>
      </p:ext>
    </p:extLst>
  </p:cSld>
  <p:clrMapOvr>
    <a:masterClrMapping/>
  </p:clrMapOvr>
  <p:transition spd="med" advTm="8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7C6F8C4B-EB52-4523-A16C-FE90FDA289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86409" y="395864"/>
            <a:ext cx="9657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Lebenslanges Lernen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619982" y="1411866"/>
            <a:ext cx="5778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Auch im Erwachsenenalter ist es noch möglich </a:t>
            </a:r>
          </a:p>
          <a:p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das Lesen und Schreiben zu erlernen oder noch vorhandene Grundkenntnisse aufzufrischen und </a:t>
            </a:r>
          </a:p>
          <a:p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zu erweitern.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2011A8D-57D8-4892-8206-DCB0E0DD4DDD}"/>
              </a:ext>
            </a:extLst>
          </p:cNvPr>
          <p:cNvGrpSpPr/>
          <p:nvPr/>
        </p:nvGrpSpPr>
        <p:grpSpPr>
          <a:xfrm>
            <a:off x="6205591" y="914075"/>
            <a:ext cx="5400000" cy="5400000"/>
            <a:chOff x="6205591" y="914075"/>
            <a:chExt cx="5400000" cy="540000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2724714-8F0D-40D2-A04B-B4DE8A5162D0}"/>
                </a:ext>
              </a:extLst>
            </p:cNvPr>
            <p:cNvSpPr/>
            <p:nvPr/>
          </p:nvSpPr>
          <p:spPr>
            <a:xfrm>
              <a:off x="6205591" y="914075"/>
              <a:ext cx="5400000" cy="54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ED5DD2A8-2807-44F2-99F3-303D33838F9F}"/>
                </a:ext>
              </a:extLst>
            </p:cNvPr>
            <p:cNvSpPr txBox="1"/>
            <p:nvPr/>
          </p:nvSpPr>
          <p:spPr>
            <a:xfrm>
              <a:off x="6480054" y="1434684"/>
              <a:ext cx="4851074" cy="4370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Grundbildung in der </a:t>
              </a:r>
            </a:p>
            <a:p>
              <a:pPr algn="ctr"/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Familie</a:t>
              </a:r>
            </a:p>
            <a:p>
              <a:pPr algn="ctr">
                <a:spcBef>
                  <a:spcPts val="12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Arbeitsorientierte Grundbildung</a:t>
              </a:r>
            </a:p>
            <a:p>
              <a:pPr algn="ctr">
                <a:spcBef>
                  <a:spcPts val="12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Finanzielle Grundbildung</a:t>
              </a:r>
            </a:p>
            <a:p>
              <a:pPr algn="ctr">
                <a:spcBef>
                  <a:spcPts val="1800"/>
                </a:spcBef>
              </a:pPr>
              <a:r>
                <a:rPr lang="de-DE" sz="32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Grundbildungsbereiche</a:t>
              </a:r>
              <a:endParaRPr lang="de-DE" sz="1400" b="1" dirty="0">
                <a:solidFill>
                  <a:srgbClr val="FDC300"/>
                </a:solidFill>
                <a:latin typeface="SchulbuchNord" panose="02000503040000020004" pitchFamily="2" charset="0"/>
              </a:endParaRPr>
            </a:p>
            <a:p>
              <a:pPr algn="ctr">
                <a:spcBef>
                  <a:spcPts val="18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Politische und kulturelle </a:t>
              </a:r>
            </a:p>
            <a:p>
              <a:pPr algn="ctr"/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Grundbildung</a:t>
              </a:r>
            </a:p>
            <a:p>
              <a:pPr algn="ctr">
                <a:spcBef>
                  <a:spcPts val="12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Gesundheitliche Grundbildung</a:t>
              </a:r>
            </a:p>
            <a:p>
              <a:pPr algn="ctr">
                <a:spcBef>
                  <a:spcPts val="12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Digitale Grundbildung</a:t>
              </a: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00C43281-BDA2-4819-B294-716C346325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E9D9CC1-2A78-4810-B2FA-EB7210534C4A}"/>
              </a:ext>
            </a:extLst>
          </p:cNvPr>
          <p:cNvSpPr/>
          <p:nvPr/>
        </p:nvSpPr>
        <p:spPr>
          <a:xfrm>
            <a:off x="619982" y="2762200"/>
            <a:ext cx="5778882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Anerkannte Bildungseinrichtungen der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Erwachsenenbildung in Sachsen-Anhalt bieten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Kurse in verschiedenen Formaten an.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86E66D8-361C-4D03-A1D8-3BC06F5E5EDC}"/>
              </a:ext>
            </a:extLst>
          </p:cNvPr>
          <p:cNvSpPr/>
          <p:nvPr/>
        </p:nvSpPr>
        <p:spPr>
          <a:xfrm>
            <a:off x="619982" y="3925136"/>
            <a:ext cx="5778882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Zu Beginn eines Kurses findet ein persönliches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und vertrauliches Beratungsgespräch statt.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2EBF332-C742-496B-9517-3FC4B8B4CC8C}"/>
              </a:ext>
            </a:extLst>
          </p:cNvPr>
          <p:cNvSpPr/>
          <p:nvPr/>
        </p:nvSpPr>
        <p:spPr>
          <a:xfrm>
            <a:off x="-811279" y="2317579"/>
            <a:ext cx="183508" cy="589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7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7C6F8C4B-EB52-4523-A16C-FE90FDA289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86409" y="395864"/>
            <a:ext cx="9657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Lebenslanges Lernen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619982" y="1411866"/>
            <a:ext cx="5778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Auch im Erwachsenenalter ist es noch möglich </a:t>
            </a:r>
          </a:p>
          <a:p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das Lesen und Schreiben zu erlernen oder noch vorhandene Grundkenntnisse aufzufrischen und </a:t>
            </a:r>
          </a:p>
          <a:p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zu erweitern.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2011A8D-57D8-4892-8206-DCB0E0DD4DDD}"/>
              </a:ext>
            </a:extLst>
          </p:cNvPr>
          <p:cNvGrpSpPr/>
          <p:nvPr/>
        </p:nvGrpSpPr>
        <p:grpSpPr>
          <a:xfrm>
            <a:off x="6205591" y="914075"/>
            <a:ext cx="5400000" cy="5400000"/>
            <a:chOff x="6205591" y="914075"/>
            <a:chExt cx="5400000" cy="540000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2724714-8F0D-40D2-A04B-B4DE8A5162D0}"/>
                </a:ext>
              </a:extLst>
            </p:cNvPr>
            <p:cNvSpPr/>
            <p:nvPr/>
          </p:nvSpPr>
          <p:spPr>
            <a:xfrm>
              <a:off x="6205591" y="914075"/>
              <a:ext cx="5400000" cy="54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ED5DD2A8-2807-44F2-99F3-303D33838F9F}"/>
                </a:ext>
              </a:extLst>
            </p:cNvPr>
            <p:cNvSpPr txBox="1"/>
            <p:nvPr/>
          </p:nvSpPr>
          <p:spPr>
            <a:xfrm>
              <a:off x="6480054" y="1434684"/>
              <a:ext cx="4851074" cy="4370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Grundbildung in der </a:t>
              </a:r>
            </a:p>
            <a:p>
              <a:pPr algn="ctr"/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Familie</a:t>
              </a:r>
            </a:p>
            <a:p>
              <a:pPr algn="ctr">
                <a:spcBef>
                  <a:spcPts val="12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Arbeitsorientierte Grundbildung</a:t>
              </a:r>
            </a:p>
            <a:p>
              <a:pPr algn="ctr">
                <a:spcBef>
                  <a:spcPts val="12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Finanzielle Grundbildung</a:t>
              </a:r>
            </a:p>
            <a:p>
              <a:pPr algn="ctr">
                <a:spcBef>
                  <a:spcPts val="1800"/>
                </a:spcBef>
              </a:pPr>
              <a:r>
                <a:rPr lang="de-DE" sz="32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Grundbildungsbereiche</a:t>
              </a:r>
              <a:endParaRPr lang="de-DE" sz="1400" b="1" dirty="0">
                <a:solidFill>
                  <a:srgbClr val="FDC300"/>
                </a:solidFill>
                <a:latin typeface="SchulbuchNord" panose="02000503040000020004" pitchFamily="2" charset="0"/>
              </a:endParaRPr>
            </a:p>
            <a:p>
              <a:pPr algn="ctr">
                <a:spcBef>
                  <a:spcPts val="18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Politische und kulturelle </a:t>
              </a:r>
            </a:p>
            <a:p>
              <a:pPr algn="ctr"/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Grundbildung</a:t>
              </a:r>
            </a:p>
            <a:p>
              <a:pPr algn="ctr">
                <a:spcBef>
                  <a:spcPts val="12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Gesundheitliche Grundbildung</a:t>
              </a:r>
            </a:p>
            <a:p>
              <a:pPr algn="ctr">
                <a:spcBef>
                  <a:spcPts val="12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Digitale Grundbildung</a:t>
              </a: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00C43281-BDA2-4819-B294-716C346325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E9D9CC1-2A78-4810-B2FA-EB7210534C4A}"/>
              </a:ext>
            </a:extLst>
          </p:cNvPr>
          <p:cNvSpPr/>
          <p:nvPr/>
        </p:nvSpPr>
        <p:spPr>
          <a:xfrm>
            <a:off x="619982" y="2762200"/>
            <a:ext cx="5778882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Anerkannte Bildungseinrichtungen der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Erwachsenenbildung in Sachsen-Anhalt bieten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Kurse in verschiedenen Formaten an.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86E66D8-361C-4D03-A1D8-3BC06F5E5EDC}"/>
              </a:ext>
            </a:extLst>
          </p:cNvPr>
          <p:cNvSpPr/>
          <p:nvPr/>
        </p:nvSpPr>
        <p:spPr>
          <a:xfrm>
            <a:off x="619982" y="3925136"/>
            <a:ext cx="5778882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Zu Beginn eines Kurses findet ein persönliches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und vertrauliches Beratungsgespräch statt.</a:t>
            </a:r>
          </a:p>
        </p:txBody>
      </p:sp>
    </p:spTree>
    <p:extLst>
      <p:ext uri="{BB962C8B-B14F-4D97-AF65-F5344CB8AC3E}">
        <p14:creationId xmlns:p14="http://schemas.microsoft.com/office/powerpoint/2010/main" val="4136562409"/>
      </p:ext>
    </p:extLst>
  </p:cSld>
  <p:clrMapOvr>
    <a:masterClrMapping/>
  </p:clrMapOvr>
  <p:transition spd="med" advTm="8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FE38C35C-0632-4F15-8D03-2B3BF7B47068}"/>
              </a:ext>
            </a:extLst>
          </p:cNvPr>
          <p:cNvSpPr/>
          <p:nvPr/>
        </p:nvSpPr>
        <p:spPr>
          <a:xfrm rot="10800000">
            <a:off x="-897197" y="580115"/>
            <a:ext cx="13986388" cy="1398638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2C2DF35-8A1C-4848-8AC6-607DD6CB82D3}"/>
              </a:ext>
            </a:extLst>
          </p:cNvPr>
          <p:cNvSpPr txBox="1"/>
          <p:nvPr/>
        </p:nvSpPr>
        <p:spPr>
          <a:xfrm>
            <a:off x="1630639" y="1930713"/>
            <a:ext cx="8930714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sz="3600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Grundbildungskurse in Ihrer Nähe</a:t>
            </a:r>
          </a:p>
          <a:p>
            <a:pPr algn="ctr">
              <a:spcBef>
                <a:spcPts val="300"/>
              </a:spcBef>
            </a:pPr>
            <a:r>
              <a:rPr lang="de-DE" sz="3600" dirty="0">
                <a:solidFill>
                  <a:srgbClr val="102D69"/>
                </a:solidFill>
                <a:latin typeface="SchulbuchNord" panose="02000503040000020004" pitchFamily="2" charset="0"/>
              </a:rPr>
              <a:t>finden Sie unter: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6E5CB5AF-A8E5-42AF-96CE-A71234FAD0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82" y="6124400"/>
            <a:ext cx="1955483" cy="527254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659843D-FA4F-4189-8E37-B7B5DEF611A6}"/>
              </a:ext>
            </a:extLst>
          </p:cNvPr>
          <p:cNvGrpSpPr/>
          <p:nvPr/>
        </p:nvGrpSpPr>
        <p:grpSpPr>
          <a:xfrm>
            <a:off x="1903983" y="3334544"/>
            <a:ext cx="8384026" cy="2539133"/>
            <a:chOff x="1903983" y="3334544"/>
            <a:chExt cx="8384026" cy="2539133"/>
          </a:xfrm>
        </p:grpSpPr>
        <p:pic>
          <p:nvPicPr>
            <p:cNvPr id="19" name="Grafik 18">
              <a:hlinkClick r:id="rId4"/>
              <a:extLst>
                <a:ext uri="{FF2B5EF4-FFF2-40B4-BE49-F238E27FC236}">
                  <a16:creationId xmlns:a16="http://schemas.microsoft.com/office/drawing/2014/main" id="{13D4B144-3F70-4D6A-9A00-549A87872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299" t="7432" r="11243" b="13521"/>
            <a:stretch/>
          </p:blipFill>
          <p:spPr>
            <a:xfrm>
              <a:off x="5377467" y="4433677"/>
              <a:ext cx="1437061" cy="1440000"/>
            </a:xfrm>
            <a:prstGeom prst="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C572AD06-AB4B-46A8-9345-75ABBD9F56E1}"/>
                </a:ext>
              </a:extLst>
            </p:cNvPr>
            <p:cNvSpPr/>
            <p:nvPr/>
          </p:nvSpPr>
          <p:spPr>
            <a:xfrm>
              <a:off x="1903983" y="3334544"/>
              <a:ext cx="83840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de-DE" sz="4000" b="1" dirty="0">
                  <a:solidFill>
                    <a:srgbClr val="FDC300"/>
                  </a:solidFill>
                  <a:latin typeface="SchulbuchNord" panose="02000503040000020004" pitchFamily="2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www.erwachsenenbildung-lsa.de</a:t>
              </a:r>
              <a:endParaRPr lang="de-DE" sz="4000" b="1" dirty="0">
                <a:solidFill>
                  <a:srgbClr val="FDC300"/>
                </a:solidFill>
                <a:latin typeface="SchulbuchNord" panose="02000503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36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FE38C35C-0632-4F15-8D03-2B3BF7B47068}"/>
              </a:ext>
            </a:extLst>
          </p:cNvPr>
          <p:cNvSpPr/>
          <p:nvPr/>
        </p:nvSpPr>
        <p:spPr>
          <a:xfrm rot="10800000">
            <a:off x="-897197" y="580115"/>
            <a:ext cx="13986388" cy="1398638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9" name="Grafik 18">
            <a:hlinkClick r:id="rId3"/>
            <a:extLst>
              <a:ext uri="{FF2B5EF4-FFF2-40B4-BE49-F238E27FC236}">
                <a16:creationId xmlns:a16="http://schemas.microsoft.com/office/drawing/2014/main" id="{13D4B144-3F70-4D6A-9A00-549A878726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99" t="7432" r="11243" b="13521"/>
          <a:stretch/>
        </p:blipFill>
        <p:spPr>
          <a:xfrm>
            <a:off x="5377467" y="4433677"/>
            <a:ext cx="1437061" cy="1440000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F2C2DF35-8A1C-4848-8AC6-607DD6CB82D3}"/>
              </a:ext>
            </a:extLst>
          </p:cNvPr>
          <p:cNvSpPr txBox="1"/>
          <p:nvPr/>
        </p:nvSpPr>
        <p:spPr>
          <a:xfrm>
            <a:off x="1630639" y="1930713"/>
            <a:ext cx="8930714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sz="3600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Grundbildungskurse in Ihrer Nähe</a:t>
            </a:r>
          </a:p>
          <a:p>
            <a:pPr algn="ctr">
              <a:spcBef>
                <a:spcPts val="300"/>
              </a:spcBef>
            </a:pPr>
            <a:r>
              <a:rPr lang="de-DE" sz="3600" dirty="0">
                <a:solidFill>
                  <a:srgbClr val="102D69"/>
                </a:solidFill>
                <a:latin typeface="SchulbuchNord" panose="02000503040000020004" pitchFamily="2" charset="0"/>
              </a:rPr>
              <a:t>finden Sie unter: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6E5CB5AF-A8E5-42AF-96CE-A71234FAD0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82" y="6124400"/>
            <a:ext cx="1955483" cy="52725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572AD06-AB4B-46A8-9345-75ABBD9F56E1}"/>
              </a:ext>
            </a:extLst>
          </p:cNvPr>
          <p:cNvSpPr/>
          <p:nvPr/>
        </p:nvSpPr>
        <p:spPr>
          <a:xfrm>
            <a:off x="1903983" y="3334544"/>
            <a:ext cx="83840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4000" b="1" dirty="0">
                <a:solidFill>
                  <a:srgbClr val="FDC300"/>
                </a:solidFill>
                <a:latin typeface="SchulbuchNord" panose="0200050304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www.erwachsenenbildung-lsa.de</a:t>
            </a:r>
            <a:endParaRPr lang="de-DE" sz="4000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17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96525393-1F28-4DEA-952C-14BBBC74374F}"/>
              </a:ext>
            </a:extLst>
          </p:cNvPr>
          <p:cNvSpPr/>
          <p:nvPr/>
        </p:nvSpPr>
        <p:spPr>
          <a:xfrm>
            <a:off x="999333" y="-1667667"/>
            <a:ext cx="10193333" cy="101933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F07818F-9941-4E78-929B-D85490E18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378" y="1408480"/>
            <a:ext cx="7487242" cy="252646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B350224-D35B-4943-A4C5-B1819AB103C8}"/>
              </a:ext>
            </a:extLst>
          </p:cNvPr>
          <p:cNvGrpSpPr/>
          <p:nvPr/>
        </p:nvGrpSpPr>
        <p:grpSpPr>
          <a:xfrm>
            <a:off x="4996148" y="3373723"/>
            <a:ext cx="4354286" cy="1827458"/>
            <a:chOff x="4996148" y="3373723"/>
            <a:chExt cx="4354286" cy="182745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ED8005A2-5B2D-46EA-A6B0-C354C863D132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1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67C545AC-C71D-4FB3-8C1C-FE629F367E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86409" y="395864"/>
            <a:ext cx="77617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 – </a:t>
            </a:r>
          </a:p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Mehr als Lesen und Schreiben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619982" y="2056821"/>
            <a:ext cx="6557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In fast allen Bereichen des Lebens spielen Lesen und Schreiben eine wichtige Rolle – ob in der Familie, im Job, beim Umgang mit Geld oder der eigenen Gesundheit.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17DBC0E6-745F-4895-B68B-AD1359E063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B2AB25B-B745-4462-B12E-45CBA2A18B15}"/>
              </a:ext>
            </a:extLst>
          </p:cNvPr>
          <p:cNvSpPr/>
          <p:nvPr/>
        </p:nvSpPr>
        <p:spPr>
          <a:xfrm>
            <a:off x="619982" y="3134466"/>
            <a:ext cx="6557922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Wer aktiv und selbstbestimmt am politischen,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kulturellen und sozialen Leben teilnehmen will,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ist ohne ausreichende Grundbildungskompetenzen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nur eingeschränkt dazu in der Lage.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55D3338-C2BC-493E-BB78-AE661298C466}"/>
              </a:ext>
            </a:extLst>
          </p:cNvPr>
          <p:cNvSpPr/>
          <p:nvPr/>
        </p:nvSpPr>
        <p:spPr>
          <a:xfrm>
            <a:off x="619982" y="4599201"/>
            <a:ext cx="6557922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Rund 200.000 Erwachsene in Sachsen-Anhalt können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nicht ausreichend Lesen und Schreiben und haben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deshalb häufig Schwierigkeiten im Alltag und Beruf.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6921D48-8ECC-4990-A76B-4DCD29E4C058}"/>
              </a:ext>
            </a:extLst>
          </p:cNvPr>
          <p:cNvGrpSpPr/>
          <p:nvPr/>
        </p:nvGrpSpPr>
        <p:grpSpPr>
          <a:xfrm>
            <a:off x="7304330" y="1209518"/>
            <a:ext cx="7200000" cy="7200000"/>
            <a:chOff x="7151930" y="1057118"/>
            <a:chExt cx="7200000" cy="7200000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79B85A8B-8F65-41AC-B931-03C104F2A490}"/>
                </a:ext>
              </a:extLst>
            </p:cNvPr>
            <p:cNvSpPr/>
            <p:nvPr/>
          </p:nvSpPr>
          <p:spPr>
            <a:xfrm>
              <a:off x="7151930" y="1057118"/>
              <a:ext cx="7200000" cy="72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223DC67-4FD6-42FA-860F-034E0B194CBE}"/>
                </a:ext>
              </a:extLst>
            </p:cNvPr>
            <p:cNvSpPr/>
            <p:nvPr/>
          </p:nvSpPr>
          <p:spPr>
            <a:xfrm>
              <a:off x="7685902" y="1591090"/>
              <a:ext cx="6132056" cy="6132056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b="4000"/>
              </a:stretch>
            </a:blip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64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C50383F-84BD-4A94-BDEC-CDF3ACF3C4B6}"/>
              </a:ext>
            </a:extLst>
          </p:cNvPr>
          <p:cNvGrpSpPr/>
          <p:nvPr/>
        </p:nvGrpSpPr>
        <p:grpSpPr>
          <a:xfrm>
            <a:off x="999333" y="-1667667"/>
            <a:ext cx="10193333" cy="10193333"/>
            <a:chOff x="999333" y="-1667667"/>
            <a:chExt cx="10193333" cy="1019333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6525393-1F28-4DEA-952C-14BBBC74374F}"/>
                </a:ext>
              </a:extLst>
            </p:cNvPr>
            <p:cNvSpPr/>
            <p:nvPr/>
          </p:nvSpPr>
          <p:spPr>
            <a:xfrm>
              <a:off x="999333" y="-1667667"/>
              <a:ext cx="10193333" cy="10193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5F07818F-9941-4E78-929B-D85490E18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2378" y="1408480"/>
              <a:ext cx="7487242" cy="252646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9E409F90-D43C-4C32-B02B-A57FE722C58A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845235"/>
      </p:ext>
    </p:extLst>
  </p:cSld>
  <p:clrMapOvr>
    <a:masterClrMapping/>
  </p:clrMapOvr>
  <p:transition spd="med" advTm="8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B8F3418A-B371-48EC-BEE6-FB27DBE338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6945704" y="395864"/>
            <a:ext cx="43207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 und Beruf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6952140" y="2012986"/>
            <a:ext cx="5139362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Es gibt kaum noch Bereiche in der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Arbeitswelt, in denen Lesen und Schreiben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keine Rolle spielen.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2DD7AA0E-8DE1-4FCD-94EA-D4071AE858D8}"/>
              </a:ext>
            </a:extLst>
          </p:cNvPr>
          <p:cNvSpPr/>
          <p:nvPr/>
        </p:nvSpPr>
        <p:spPr>
          <a:xfrm>
            <a:off x="-515040" y="1811535"/>
            <a:ext cx="185195" cy="569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D131DA0-7B96-4460-91A1-031BC1AAB183}"/>
              </a:ext>
            </a:extLst>
          </p:cNvPr>
          <p:cNvGrpSpPr/>
          <p:nvPr/>
        </p:nvGrpSpPr>
        <p:grpSpPr>
          <a:xfrm>
            <a:off x="-1305635" y="-1767014"/>
            <a:ext cx="7560000" cy="7560000"/>
            <a:chOff x="-1305635" y="-1767014"/>
            <a:chExt cx="7560000" cy="756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9F81D3F-0550-43C1-92D7-4292FE1C9773}"/>
                </a:ext>
              </a:extLst>
            </p:cNvPr>
            <p:cNvSpPr/>
            <p:nvPr/>
          </p:nvSpPr>
          <p:spPr>
            <a:xfrm>
              <a:off x="-1305635" y="-1767014"/>
              <a:ext cx="7560000" cy="756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C7D4577-F9D0-4003-AE41-7C48655B5B81}"/>
                </a:ext>
              </a:extLst>
            </p:cNvPr>
            <p:cNvSpPr/>
            <p:nvPr/>
          </p:nvSpPr>
          <p:spPr>
            <a:xfrm flipH="1">
              <a:off x="-767817" y="-1214746"/>
              <a:ext cx="6484364" cy="6484364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A338844C-68E2-44ED-9A0B-41168D518EB1}"/>
              </a:ext>
            </a:extLst>
          </p:cNvPr>
          <p:cNvSpPr/>
          <p:nvPr/>
        </p:nvSpPr>
        <p:spPr>
          <a:xfrm rot="16200000">
            <a:off x="-14925" y="3183015"/>
            <a:ext cx="88964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>
                    <a:alpha val="25000"/>
                  </a:schemeClr>
                </a:solidFill>
              </a:rPr>
              <a:t>Bild: Freepik.com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AA194CE-12BC-4B88-8A51-FB03DA5F97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DD30BB2A-A383-4CA8-90BC-22DF70A65813}"/>
              </a:ext>
            </a:extLst>
          </p:cNvPr>
          <p:cNvSpPr/>
          <p:nvPr/>
        </p:nvSpPr>
        <p:spPr>
          <a:xfrm>
            <a:off x="6952140" y="3118772"/>
            <a:ext cx="5139362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In vielen Tätigkeitsbereichen steigen die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Anforderungen, sodass eine ausreichende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 zur Voraussetzung von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Beschäftigungsfähigkeit geworden ist.</a:t>
            </a:r>
          </a:p>
        </p:txBody>
      </p:sp>
    </p:spTree>
    <p:extLst>
      <p:ext uri="{BB962C8B-B14F-4D97-AF65-F5344CB8AC3E}">
        <p14:creationId xmlns:p14="http://schemas.microsoft.com/office/powerpoint/2010/main" val="36187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B8F3418A-B371-48EC-BEE6-FB27DBE338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6945704" y="395864"/>
            <a:ext cx="43207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 und Beruf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6952140" y="2012986"/>
            <a:ext cx="5139362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Es gibt kaum noch Bereiche in der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Arbeitswelt, in denen Lesen und Schreiben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keine Rolle spielen.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2DD7AA0E-8DE1-4FCD-94EA-D4071AE858D8}"/>
              </a:ext>
            </a:extLst>
          </p:cNvPr>
          <p:cNvSpPr/>
          <p:nvPr/>
        </p:nvSpPr>
        <p:spPr>
          <a:xfrm>
            <a:off x="-515040" y="1811535"/>
            <a:ext cx="185195" cy="569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D131DA0-7B96-4460-91A1-031BC1AAB183}"/>
              </a:ext>
            </a:extLst>
          </p:cNvPr>
          <p:cNvGrpSpPr/>
          <p:nvPr/>
        </p:nvGrpSpPr>
        <p:grpSpPr>
          <a:xfrm>
            <a:off x="-1305635" y="-1767014"/>
            <a:ext cx="7560000" cy="7560000"/>
            <a:chOff x="-1305635" y="-1767014"/>
            <a:chExt cx="7560000" cy="756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9F81D3F-0550-43C1-92D7-4292FE1C9773}"/>
                </a:ext>
              </a:extLst>
            </p:cNvPr>
            <p:cNvSpPr/>
            <p:nvPr/>
          </p:nvSpPr>
          <p:spPr>
            <a:xfrm>
              <a:off x="-1305635" y="-1767014"/>
              <a:ext cx="7560000" cy="756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C7D4577-F9D0-4003-AE41-7C48655B5B81}"/>
                </a:ext>
              </a:extLst>
            </p:cNvPr>
            <p:cNvSpPr/>
            <p:nvPr/>
          </p:nvSpPr>
          <p:spPr>
            <a:xfrm flipH="1">
              <a:off x="-767817" y="-1214746"/>
              <a:ext cx="6484364" cy="6484364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A338844C-68E2-44ED-9A0B-41168D518EB1}"/>
              </a:ext>
            </a:extLst>
          </p:cNvPr>
          <p:cNvSpPr/>
          <p:nvPr/>
        </p:nvSpPr>
        <p:spPr>
          <a:xfrm rot="16200000">
            <a:off x="-14925" y="3183015"/>
            <a:ext cx="88964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>
                    <a:alpha val="25000"/>
                  </a:schemeClr>
                </a:solidFill>
              </a:rPr>
              <a:t>Bild: Freepik.com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AA194CE-12BC-4B88-8A51-FB03DA5F97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DD30BB2A-A383-4CA8-90BC-22DF70A65813}"/>
              </a:ext>
            </a:extLst>
          </p:cNvPr>
          <p:cNvSpPr/>
          <p:nvPr/>
        </p:nvSpPr>
        <p:spPr>
          <a:xfrm>
            <a:off x="6952140" y="3118772"/>
            <a:ext cx="5139362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In vielen Tätigkeitsbereichen steigen die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Anforderungen, sodass eine ausreichende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 zur Voraussetzung von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Beschäftigungsfähigkeit geworden ist.</a:t>
            </a:r>
          </a:p>
        </p:txBody>
      </p:sp>
    </p:spTree>
    <p:extLst>
      <p:ext uri="{BB962C8B-B14F-4D97-AF65-F5344CB8AC3E}">
        <p14:creationId xmlns:p14="http://schemas.microsoft.com/office/powerpoint/2010/main" val="2480545617"/>
      </p:ext>
    </p:extLst>
  </p:cSld>
  <p:clrMapOvr>
    <a:masterClrMapping/>
  </p:clrMapOvr>
  <p:transition spd="med" advTm="10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52DE1F0-E5A5-420E-979A-C3429381A90D}"/>
              </a:ext>
            </a:extLst>
          </p:cNvPr>
          <p:cNvGrpSpPr/>
          <p:nvPr/>
        </p:nvGrpSpPr>
        <p:grpSpPr>
          <a:xfrm>
            <a:off x="1557867" y="378530"/>
            <a:ext cx="10952280" cy="5860796"/>
            <a:chOff x="1557867" y="378530"/>
            <a:chExt cx="10952280" cy="5860796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91CEA918-3023-461A-B9B1-DD17E23AC620}"/>
                </a:ext>
              </a:extLst>
            </p:cNvPr>
            <p:cNvGrpSpPr/>
            <p:nvPr/>
          </p:nvGrpSpPr>
          <p:grpSpPr>
            <a:xfrm>
              <a:off x="1557867" y="378530"/>
              <a:ext cx="10952280" cy="5860796"/>
              <a:chOff x="1901515" y="558187"/>
              <a:chExt cx="9585856" cy="5129594"/>
            </a:xfrm>
          </p:grpSpPr>
          <p:grpSp>
            <p:nvGrpSpPr>
              <p:cNvPr id="10" name="Gruppieren 9">
                <a:extLst>
                  <a:ext uri="{FF2B5EF4-FFF2-40B4-BE49-F238E27FC236}">
                    <a16:creationId xmlns:a16="http://schemas.microsoft.com/office/drawing/2014/main" id="{C896CE7F-12B2-451D-B027-FA7BDDE06019}"/>
                  </a:ext>
                </a:extLst>
              </p:cNvPr>
              <p:cNvGrpSpPr/>
              <p:nvPr/>
            </p:nvGrpSpPr>
            <p:grpSpPr>
              <a:xfrm>
                <a:off x="2623152" y="558187"/>
                <a:ext cx="6797693" cy="4854905"/>
                <a:chOff x="2623152" y="1044542"/>
                <a:chExt cx="6797693" cy="4251592"/>
              </a:xfrm>
            </p:grpSpPr>
            <p:sp>
              <p:nvSpPr>
                <p:cNvPr id="5" name="Rechteck 4">
                  <a:extLst>
                    <a:ext uri="{FF2B5EF4-FFF2-40B4-BE49-F238E27FC236}">
                      <a16:creationId xmlns:a16="http://schemas.microsoft.com/office/drawing/2014/main" id="{3B6248AE-110A-402E-A364-B0E5994BE393}"/>
                    </a:ext>
                  </a:extLst>
                </p:cNvPr>
                <p:cNvSpPr/>
                <p:nvPr/>
              </p:nvSpPr>
              <p:spPr>
                <a:xfrm>
                  <a:off x="2623152" y="1044542"/>
                  <a:ext cx="720000" cy="424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A9F433FD-23BD-44C7-81AB-6C552A91FD37}"/>
                    </a:ext>
                  </a:extLst>
                </p:cNvPr>
                <p:cNvSpPr/>
                <p:nvPr/>
              </p:nvSpPr>
              <p:spPr>
                <a:xfrm>
                  <a:off x="3488391" y="2369574"/>
                  <a:ext cx="720000" cy="2916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4C4738CC-4A6A-4358-9C0A-FFC1CF7445B3}"/>
                    </a:ext>
                  </a:extLst>
                </p:cNvPr>
                <p:cNvSpPr/>
                <p:nvPr/>
              </p:nvSpPr>
              <p:spPr>
                <a:xfrm>
                  <a:off x="4353629" y="2467898"/>
                  <a:ext cx="720000" cy="280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86E0823F-A6E3-47DC-88D3-163613277E10}"/>
                    </a:ext>
                  </a:extLst>
                </p:cNvPr>
                <p:cNvSpPr/>
                <p:nvPr/>
              </p:nvSpPr>
              <p:spPr>
                <a:xfrm>
                  <a:off x="5228700" y="2655947"/>
                  <a:ext cx="720000" cy="262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2" name="Rechteck 21">
                  <a:extLst>
                    <a:ext uri="{FF2B5EF4-FFF2-40B4-BE49-F238E27FC236}">
                      <a16:creationId xmlns:a16="http://schemas.microsoft.com/office/drawing/2014/main" id="{410EC4D0-8EEF-4013-814E-C8EBEAEA71F6}"/>
                    </a:ext>
                  </a:extLst>
                </p:cNvPr>
                <p:cNvSpPr/>
                <p:nvPr/>
              </p:nvSpPr>
              <p:spPr>
                <a:xfrm>
                  <a:off x="6095972" y="3064134"/>
                  <a:ext cx="720000" cy="2232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3" name="Rechteck 22">
                  <a:extLst>
                    <a:ext uri="{FF2B5EF4-FFF2-40B4-BE49-F238E27FC236}">
                      <a16:creationId xmlns:a16="http://schemas.microsoft.com/office/drawing/2014/main" id="{2E08F8E6-08B1-4452-9BCC-02064B22128B}"/>
                    </a:ext>
                  </a:extLst>
                </p:cNvPr>
                <p:cNvSpPr/>
                <p:nvPr/>
              </p:nvSpPr>
              <p:spPr>
                <a:xfrm>
                  <a:off x="6969009" y="3519947"/>
                  <a:ext cx="720000" cy="176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4" name="Rechteck 23">
                  <a:extLst>
                    <a:ext uri="{FF2B5EF4-FFF2-40B4-BE49-F238E27FC236}">
                      <a16:creationId xmlns:a16="http://schemas.microsoft.com/office/drawing/2014/main" id="{5BE2CC62-1B52-4FA4-9711-CC7F67A46B92}"/>
                    </a:ext>
                  </a:extLst>
                </p:cNvPr>
                <p:cNvSpPr/>
                <p:nvPr/>
              </p:nvSpPr>
              <p:spPr>
                <a:xfrm>
                  <a:off x="7836281" y="3624691"/>
                  <a:ext cx="720000" cy="1656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5" name="Rechteck 24">
                  <a:extLst>
                    <a:ext uri="{FF2B5EF4-FFF2-40B4-BE49-F238E27FC236}">
                      <a16:creationId xmlns:a16="http://schemas.microsoft.com/office/drawing/2014/main" id="{259900C4-6CFF-41C9-8E32-C4654D831474}"/>
                    </a:ext>
                  </a:extLst>
                </p:cNvPr>
                <p:cNvSpPr/>
                <p:nvPr/>
              </p:nvSpPr>
              <p:spPr>
                <a:xfrm>
                  <a:off x="8700845" y="3728053"/>
                  <a:ext cx="720000" cy="15478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6807733F-DFD6-497E-AB56-C21DCF119F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1515" y="5403494"/>
                <a:ext cx="8304028" cy="0"/>
              </a:xfrm>
              <a:prstGeom prst="line">
                <a:avLst/>
              </a:prstGeom>
              <a:ln w="28575">
                <a:solidFill>
                  <a:srgbClr val="102D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uppieren 10">
                <a:extLst>
                  <a:ext uri="{FF2B5EF4-FFF2-40B4-BE49-F238E27FC236}">
                    <a16:creationId xmlns:a16="http://schemas.microsoft.com/office/drawing/2014/main" id="{9A878C8B-B9BC-46E8-A070-A7C57C66A048}"/>
                  </a:ext>
                </a:extLst>
              </p:cNvPr>
              <p:cNvGrpSpPr/>
              <p:nvPr/>
            </p:nvGrpSpPr>
            <p:grpSpPr>
              <a:xfrm>
                <a:off x="2623152" y="564316"/>
                <a:ext cx="6791312" cy="4831693"/>
                <a:chOff x="2623152" y="564316"/>
                <a:chExt cx="6791312" cy="4831693"/>
              </a:xfrm>
            </p:grpSpPr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4CC5A17F-52B5-4FD5-A85E-92D70F3E00A9}"/>
                    </a:ext>
                  </a:extLst>
                </p:cNvPr>
                <p:cNvSpPr txBox="1"/>
                <p:nvPr/>
              </p:nvSpPr>
              <p:spPr>
                <a:xfrm rot="16200000">
                  <a:off x="1564225" y="3727511"/>
                  <a:ext cx="281377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Hilfskräfte in der</a:t>
                  </a:r>
                </a:p>
                <a:p>
                  <a:r>
                    <a:rPr lang="de-DE" sz="16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Nahrungsmittelzubereitung</a:t>
                  </a:r>
                </a:p>
              </p:txBody>
            </p:sp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521482A7-F8BB-4967-847F-E4F908425868}"/>
                    </a:ext>
                  </a:extLst>
                </p:cNvPr>
                <p:cNvSpPr txBox="1"/>
                <p:nvPr/>
              </p:nvSpPr>
              <p:spPr>
                <a:xfrm>
                  <a:off x="2623152" y="564316"/>
                  <a:ext cx="720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b="1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47%</a:t>
                  </a:r>
                </a:p>
              </p:txBody>
            </p:sp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AB52CFE4-9729-4F9E-98BD-F1FF3361355D}"/>
                    </a:ext>
                  </a:extLst>
                </p:cNvPr>
                <p:cNvSpPr txBox="1"/>
                <p:nvPr/>
              </p:nvSpPr>
              <p:spPr>
                <a:xfrm rot="16200000">
                  <a:off x="2445404" y="3733212"/>
                  <a:ext cx="2813774" cy="5118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Reinigungspersonal </a:t>
                  </a:r>
                </a:p>
                <a:p>
                  <a:r>
                    <a:rPr lang="de-DE" sz="16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und Hilfskräfte</a:t>
                  </a:r>
                </a:p>
              </p:txBody>
            </p:sp>
            <p:sp>
              <p:nvSpPr>
                <p:cNvPr id="31" name="Textfeld 30">
                  <a:extLst>
                    <a:ext uri="{FF2B5EF4-FFF2-40B4-BE49-F238E27FC236}">
                      <a16:creationId xmlns:a16="http://schemas.microsoft.com/office/drawing/2014/main" id="{419BD5DC-FD0A-491E-A27C-21992E46720B}"/>
                    </a:ext>
                  </a:extLst>
                </p:cNvPr>
                <p:cNvSpPr txBox="1"/>
                <p:nvPr/>
              </p:nvSpPr>
              <p:spPr>
                <a:xfrm rot="16200000">
                  <a:off x="3304574" y="3727511"/>
                  <a:ext cx="281377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Bediener*innen von</a:t>
                  </a:r>
                </a:p>
                <a:p>
                  <a:r>
                    <a:rPr lang="de-DE" sz="16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Maschinen</a:t>
                  </a:r>
                </a:p>
              </p:txBody>
            </p:sp>
            <p:sp>
              <p:nvSpPr>
                <p:cNvPr id="32" name="Textfeld 31">
                  <a:extLst>
                    <a:ext uri="{FF2B5EF4-FFF2-40B4-BE49-F238E27FC236}">
                      <a16:creationId xmlns:a16="http://schemas.microsoft.com/office/drawing/2014/main" id="{27056C03-4B44-459F-8473-78C29E148889}"/>
                    </a:ext>
                  </a:extLst>
                </p:cNvPr>
                <p:cNvSpPr txBox="1"/>
                <p:nvPr/>
              </p:nvSpPr>
              <p:spPr>
                <a:xfrm rot="16200000">
                  <a:off x="4181814" y="3727511"/>
                  <a:ext cx="281377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Bau- und</a:t>
                  </a:r>
                </a:p>
                <a:p>
                  <a:r>
                    <a:rPr lang="de-DE" sz="16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Ausbaufachkräfte</a:t>
                  </a:r>
                </a:p>
              </p:txBody>
            </p:sp>
            <p:sp>
              <p:nvSpPr>
                <p:cNvPr id="33" name="Textfeld 32">
                  <a:extLst>
                    <a:ext uri="{FF2B5EF4-FFF2-40B4-BE49-F238E27FC236}">
                      <a16:creationId xmlns:a16="http://schemas.microsoft.com/office/drawing/2014/main" id="{52D9B0AB-4F7D-48F9-82A8-262E52F202EB}"/>
                    </a:ext>
                  </a:extLst>
                </p:cNvPr>
                <p:cNvSpPr txBox="1"/>
                <p:nvPr/>
              </p:nvSpPr>
              <p:spPr>
                <a:xfrm rot="16200000">
                  <a:off x="5046253" y="3727511"/>
                  <a:ext cx="281377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Hilfsarbeiter*innen</a:t>
                  </a:r>
                </a:p>
                <a:p>
                  <a:r>
                    <a:rPr lang="de-DE" sz="16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Bau, Waren, Transport</a:t>
                  </a:r>
                </a:p>
              </p:txBody>
            </p:sp>
            <p:sp>
              <p:nvSpPr>
                <p:cNvPr id="34" name="Textfeld 33">
                  <a:extLst>
                    <a:ext uri="{FF2B5EF4-FFF2-40B4-BE49-F238E27FC236}">
                      <a16:creationId xmlns:a16="http://schemas.microsoft.com/office/drawing/2014/main" id="{68ADDFF9-4ABF-4773-9C92-D4E09DB52AD8}"/>
                    </a:ext>
                  </a:extLst>
                </p:cNvPr>
                <p:cNvSpPr txBox="1"/>
                <p:nvPr/>
              </p:nvSpPr>
              <p:spPr>
                <a:xfrm rot="16200000">
                  <a:off x="5907492" y="3727511"/>
                  <a:ext cx="281377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Elektriker*innen /</a:t>
                  </a:r>
                </a:p>
                <a:p>
                  <a:r>
                    <a:rPr lang="de-DE" sz="16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Elektroniker</a:t>
                  </a:r>
                  <a:r>
                    <a:rPr lang="de-DE" sz="14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*innen</a:t>
                  </a:r>
                </a:p>
              </p:txBody>
            </p:sp>
            <p:sp>
              <p:nvSpPr>
                <p:cNvPr id="35" name="Textfeld 34">
                  <a:extLst>
                    <a:ext uri="{FF2B5EF4-FFF2-40B4-BE49-F238E27FC236}">
                      <a16:creationId xmlns:a16="http://schemas.microsoft.com/office/drawing/2014/main" id="{77509F52-711D-4920-A2DC-DF741E09CC57}"/>
                    </a:ext>
                  </a:extLst>
                </p:cNvPr>
                <p:cNvSpPr txBox="1"/>
                <p:nvPr/>
              </p:nvSpPr>
              <p:spPr>
                <a:xfrm rot="16200000">
                  <a:off x="6800628" y="3619790"/>
                  <a:ext cx="2813774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Berufe personen-</a:t>
                  </a:r>
                </a:p>
                <a:p>
                  <a:r>
                    <a:rPr lang="de-DE" sz="16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bezogener</a:t>
                  </a:r>
                </a:p>
                <a:p>
                  <a:r>
                    <a:rPr lang="de-DE" sz="16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Dienstleistungen</a:t>
                  </a:r>
                </a:p>
              </p:txBody>
            </p:sp>
            <p:sp>
              <p:nvSpPr>
                <p:cNvPr id="36" name="Textfeld 35">
                  <a:extLst>
                    <a:ext uri="{FF2B5EF4-FFF2-40B4-BE49-F238E27FC236}">
                      <a16:creationId xmlns:a16="http://schemas.microsoft.com/office/drawing/2014/main" id="{1D2A798E-45B6-49BD-9C93-5C28C8611E17}"/>
                    </a:ext>
                  </a:extLst>
                </p:cNvPr>
                <p:cNvSpPr txBox="1"/>
                <p:nvPr/>
              </p:nvSpPr>
              <p:spPr>
                <a:xfrm rot="16200000">
                  <a:off x="7629967" y="3727512"/>
                  <a:ext cx="281377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Fahrzeug-</a:t>
                  </a:r>
                </a:p>
                <a:p>
                  <a:r>
                    <a:rPr lang="de-DE" sz="1600" dirty="0" err="1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führer</a:t>
                  </a:r>
                  <a:r>
                    <a:rPr lang="de-DE" sz="1600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*innen</a:t>
                  </a:r>
                </a:p>
              </p:txBody>
            </p:sp>
            <p:sp>
              <p:nvSpPr>
                <p:cNvPr id="37" name="Textfeld 36">
                  <a:extLst>
                    <a:ext uri="{FF2B5EF4-FFF2-40B4-BE49-F238E27FC236}">
                      <a16:creationId xmlns:a16="http://schemas.microsoft.com/office/drawing/2014/main" id="{1B8ABD06-2000-48A2-915F-4DFBA215A272}"/>
                    </a:ext>
                  </a:extLst>
                </p:cNvPr>
                <p:cNvSpPr txBox="1"/>
                <p:nvPr/>
              </p:nvSpPr>
              <p:spPr>
                <a:xfrm>
                  <a:off x="3484283" y="2075289"/>
                  <a:ext cx="720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b="1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30%</a:t>
                  </a:r>
                </a:p>
              </p:txBody>
            </p:sp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AB66A14B-7850-4E44-869F-39F551B1969B}"/>
                    </a:ext>
                  </a:extLst>
                </p:cNvPr>
                <p:cNvSpPr txBox="1"/>
                <p:nvPr/>
              </p:nvSpPr>
              <p:spPr>
                <a:xfrm>
                  <a:off x="4366429" y="2187028"/>
                  <a:ext cx="720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b="1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29%</a:t>
                  </a:r>
                </a:p>
              </p:txBody>
            </p:sp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001C6FDC-63DE-4729-AC38-14494227364D}"/>
                    </a:ext>
                  </a:extLst>
                </p:cNvPr>
                <p:cNvSpPr txBox="1"/>
                <p:nvPr/>
              </p:nvSpPr>
              <p:spPr>
                <a:xfrm>
                  <a:off x="5228700" y="2390789"/>
                  <a:ext cx="720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b="1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27%</a:t>
                  </a:r>
                </a:p>
              </p:txBody>
            </p:sp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0CBCDDC1-E7F0-46F1-AB2E-F43D3CDF96EC}"/>
                    </a:ext>
                  </a:extLst>
                </p:cNvPr>
                <p:cNvSpPr txBox="1"/>
                <p:nvPr/>
              </p:nvSpPr>
              <p:spPr>
                <a:xfrm>
                  <a:off x="6101038" y="2855816"/>
                  <a:ext cx="720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b="1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23%</a:t>
                  </a:r>
                </a:p>
              </p:txBody>
            </p:sp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D0CAF30A-ED1F-40E0-919F-DADFAAAB31F6}"/>
                    </a:ext>
                  </a:extLst>
                </p:cNvPr>
                <p:cNvSpPr txBox="1"/>
                <p:nvPr/>
              </p:nvSpPr>
              <p:spPr>
                <a:xfrm>
                  <a:off x="6971990" y="3383895"/>
                  <a:ext cx="720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b="1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18%</a:t>
                  </a:r>
                </a:p>
              </p:txBody>
            </p:sp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A3A8071C-5167-4101-831E-6DD2B061EDA9}"/>
                    </a:ext>
                  </a:extLst>
                </p:cNvPr>
                <p:cNvSpPr txBox="1"/>
                <p:nvPr/>
              </p:nvSpPr>
              <p:spPr>
                <a:xfrm>
                  <a:off x="7843859" y="3511491"/>
                  <a:ext cx="720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b="1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17%</a:t>
                  </a:r>
                </a:p>
              </p:txBody>
            </p:sp>
            <p:sp>
              <p:nvSpPr>
                <p:cNvPr id="43" name="Textfeld 42">
                  <a:extLst>
                    <a:ext uri="{FF2B5EF4-FFF2-40B4-BE49-F238E27FC236}">
                      <a16:creationId xmlns:a16="http://schemas.microsoft.com/office/drawing/2014/main" id="{1323D216-C9C4-460E-ACB8-EB81628DC80D}"/>
                    </a:ext>
                  </a:extLst>
                </p:cNvPr>
                <p:cNvSpPr txBox="1"/>
                <p:nvPr/>
              </p:nvSpPr>
              <p:spPr>
                <a:xfrm>
                  <a:off x="8694464" y="3628454"/>
                  <a:ext cx="720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b="1" dirty="0">
                      <a:solidFill>
                        <a:srgbClr val="102D69"/>
                      </a:solidFill>
                      <a:latin typeface="SchulbuchNord" panose="02000503040000020004" pitchFamily="2" charset="0"/>
                    </a:rPr>
                    <a:t>16%</a:t>
                  </a:r>
                </a:p>
              </p:txBody>
            </p:sp>
          </p:grpSp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8B5C48FF-CCA3-47F1-94AA-62B8FCCEB68F}"/>
                  </a:ext>
                </a:extLst>
              </p:cNvPr>
              <p:cNvSpPr txBox="1"/>
              <p:nvPr/>
            </p:nvSpPr>
            <p:spPr>
              <a:xfrm>
                <a:off x="8673597" y="5472337"/>
                <a:ext cx="281377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i="1" dirty="0" err="1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Quelle_LEO</a:t>
                </a:r>
                <a:r>
                  <a:rPr lang="de-DE" sz="800" i="1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-Studie 2018</a:t>
                </a:r>
              </a:p>
            </p:txBody>
          </p:sp>
        </p:grp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A1E2576A-1965-43C5-A019-EB0864C8CE0C}"/>
                </a:ext>
              </a:extLst>
            </p:cNvPr>
            <p:cNvSpPr/>
            <p:nvPr/>
          </p:nvSpPr>
          <p:spPr>
            <a:xfrm>
              <a:off x="3205003" y="397413"/>
              <a:ext cx="7215348" cy="1277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sz="24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Anteil der Menschen mit</a:t>
              </a:r>
            </a:p>
            <a:p>
              <a:pPr algn="ctr">
                <a:spcBef>
                  <a:spcPts val="300"/>
                </a:spcBef>
              </a:pPr>
              <a:r>
                <a:rPr lang="de-DE" sz="24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Lese- und Schreibschwierigkeiten</a:t>
              </a:r>
            </a:p>
            <a:p>
              <a:pPr algn="ctr">
                <a:spcBef>
                  <a:spcPts val="300"/>
                </a:spcBef>
              </a:pPr>
              <a:r>
                <a:rPr lang="de-DE" sz="24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an allen Beschäftigten in dieser Berufsgruppe</a:t>
              </a:r>
              <a:endParaRPr lang="de-DE" sz="2800" dirty="0">
                <a:solidFill>
                  <a:srgbClr val="102D69"/>
                </a:solidFill>
                <a:latin typeface="SchulbuchNord" panose="02000503040000020004" pitchFamily="2" charset="0"/>
              </a:endParaRPr>
            </a:p>
          </p:txBody>
        </p:sp>
      </p:grpSp>
      <p:pic>
        <p:nvPicPr>
          <p:cNvPr id="47" name="Grafik 46">
            <a:extLst>
              <a:ext uri="{FF2B5EF4-FFF2-40B4-BE49-F238E27FC236}">
                <a16:creationId xmlns:a16="http://schemas.microsoft.com/office/drawing/2014/main" id="{3217B0BD-9C77-45D0-B3A3-76073C2778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9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eck 45">
            <a:extLst>
              <a:ext uri="{FF2B5EF4-FFF2-40B4-BE49-F238E27FC236}">
                <a16:creationId xmlns:a16="http://schemas.microsoft.com/office/drawing/2014/main" id="{4A5F8721-0935-4B4C-911D-1B31154ECA55}"/>
              </a:ext>
            </a:extLst>
          </p:cNvPr>
          <p:cNvSpPr/>
          <p:nvPr/>
        </p:nvSpPr>
        <p:spPr>
          <a:xfrm>
            <a:off x="3205003" y="397413"/>
            <a:ext cx="721534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sz="2400" dirty="0">
                <a:solidFill>
                  <a:srgbClr val="102D69"/>
                </a:solidFill>
                <a:latin typeface="SchulbuchNord" panose="02000503040000020004" pitchFamily="2" charset="0"/>
              </a:rPr>
              <a:t>Anteil der Menschen mit</a:t>
            </a:r>
          </a:p>
          <a:p>
            <a:pPr algn="ctr">
              <a:spcBef>
                <a:spcPts val="300"/>
              </a:spcBef>
            </a:pPr>
            <a:r>
              <a:rPr lang="de-DE" sz="2400" dirty="0">
                <a:solidFill>
                  <a:srgbClr val="102D69"/>
                </a:solidFill>
                <a:latin typeface="SchulbuchNord" panose="02000503040000020004" pitchFamily="2" charset="0"/>
              </a:rPr>
              <a:t>Lese- und Schreibschwierigkeiten</a:t>
            </a:r>
          </a:p>
          <a:p>
            <a:pPr algn="ctr">
              <a:spcBef>
                <a:spcPts val="300"/>
              </a:spcBef>
            </a:pPr>
            <a:r>
              <a:rPr lang="de-DE" sz="2400" dirty="0">
                <a:solidFill>
                  <a:srgbClr val="102D69"/>
                </a:solidFill>
                <a:latin typeface="SchulbuchNord" panose="02000503040000020004" pitchFamily="2" charset="0"/>
              </a:rPr>
              <a:t>an allen Beschäftigten in dieser Berufsgruppe</a:t>
            </a:r>
            <a:endParaRPr lang="de-DE" sz="28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91CEA918-3023-461A-B9B1-DD17E23AC620}"/>
              </a:ext>
            </a:extLst>
          </p:cNvPr>
          <p:cNvGrpSpPr/>
          <p:nvPr/>
        </p:nvGrpSpPr>
        <p:grpSpPr>
          <a:xfrm>
            <a:off x="1557867" y="378530"/>
            <a:ext cx="10952280" cy="5860796"/>
            <a:chOff x="1901515" y="558187"/>
            <a:chExt cx="9585856" cy="5129594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C896CE7F-12B2-451D-B027-FA7BDDE06019}"/>
                </a:ext>
              </a:extLst>
            </p:cNvPr>
            <p:cNvGrpSpPr/>
            <p:nvPr/>
          </p:nvGrpSpPr>
          <p:grpSpPr>
            <a:xfrm>
              <a:off x="2623152" y="558187"/>
              <a:ext cx="6797693" cy="4854905"/>
              <a:chOff x="2623152" y="1044542"/>
              <a:chExt cx="6797693" cy="4251592"/>
            </a:xfrm>
          </p:grpSpPr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3B6248AE-110A-402E-A364-B0E5994BE393}"/>
                  </a:ext>
                </a:extLst>
              </p:cNvPr>
              <p:cNvSpPr/>
              <p:nvPr/>
            </p:nvSpPr>
            <p:spPr>
              <a:xfrm>
                <a:off x="2623152" y="1044542"/>
                <a:ext cx="720000" cy="424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A9F433FD-23BD-44C7-81AB-6C552A91FD37}"/>
                  </a:ext>
                </a:extLst>
              </p:cNvPr>
              <p:cNvSpPr/>
              <p:nvPr/>
            </p:nvSpPr>
            <p:spPr>
              <a:xfrm>
                <a:off x="3488391" y="2369574"/>
                <a:ext cx="720000" cy="291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4C4738CC-4A6A-4358-9C0A-FFC1CF7445B3}"/>
                  </a:ext>
                </a:extLst>
              </p:cNvPr>
              <p:cNvSpPr/>
              <p:nvPr/>
            </p:nvSpPr>
            <p:spPr>
              <a:xfrm>
                <a:off x="4353629" y="2467898"/>
                <a:ext cx="720000" cy="280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86E0823F-A6E3-47DC-88D3-163613277E10}"/>
                  </a:ext>
                </a:extLst>
              </p:cNvPr>
              <p:cNvSpPr/>
              <p:nvPr/>
            </p:nvSpPr>
            <p:spPr>
              <a:xfrm>
                <a:off x="5228700" y="2655947"/>
                <a:ext cx="720000" cy="262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410EC4D0-8EEF-4013-814E-C8EBEAEA71F6}"/>
                  </a:ext>
                </a:extLst>
              </p:cNvPr>
              <p:cNvSpPr/>
              <p:nvPr/>
            </p:nvSpPr>
            <p:spPr>
              <a:xfrm>
                <a:off x="6095972" y="3064134"/>
                <a:ext cx="720000" cy="223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2E08F8E6-08B1-4452-9BCC-02064B22128B}"/>
                  </a:ext>
                </a:extLst>
              </p:cNvPr>
              <p:cNvSpPr/>
              <p:nvPr/>
            </p:nvSpPr>
            <p:spPr>
              <a:xfrm>
                <a:off x="6969009" y="3519947"/>
                <a:ext cx="720000" cy="176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5BE2CC62-1B52-4FA4-9711-CC7F67A46B92}"/>
                  </a:ext>
                </a:extLst>
              </p:cNvPr>
              <p:cNvSpPr/>
              <p:nvPr/>
            </p:nvSpPr>
            <p:spPr>
              <a:xfrm>
                <a:off x="7836281" y="3624691"/>
                <a:ext cx="720000" cy="165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259900C4-6CFF-41C9-8E32-C4654D831474}"/>
                  </a:ext>
                </a:extLst>
              </p:cNvPr>
              <p:cNvSpPr/>
              <p:nvPr/>
            </p:nvSpPr>
            <p:spPr>
              <a:xfrm>
                <a:off x="8700845" y="3728053"/>
                <a:ext cx="720000" cy="15478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6807733F-DFD6-497E-AB56-C21DCF119F31}"/>
                </a:ext>
              </a:extLst>
            </p:cNvPr>
            <p:cNvCxnSpPr>
              <a:cxnSpLocks/>
            </p:cNvCxnSpPr>
            <p:nvPr/>
          </p:nvCxnSpPr>
          <p:spPr>
            <a:xfrm>
              <a:off x="1901515" y="5403494"/>
              <a:ext cx="8304028" cy="0"/>
            </a:xfrm>
            <a:prstGeom prst="line">
              <a:avLst/>
            </a:prstGeom>
            <a:ln w="28575">
              <a:solidFill>
                <a:srgbClr val="102D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9A878C8B-B9BC-46E8-A070-A7C57C66A048}"/>
                </a:ext>
              </a:extLst>
            </p:cNvPr>
            <p:cNvGrpSpPr/>
            <p:nvPr/>
          </p:nvGrpSpPr>
          <p:grpSpPr>
            <a:xfrm>
              <a:off x="2623152" y="564316"/>
              <a:ext cx="6791312" cy="4831693"/>
              <a:chOff x="2623152" y="564316"/>
              <a:chExt cx="6791312" cy="4831693"/>
            </a:xfrm>
          </p:grpSpPr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CC5A17F-52B5-4FD5-A85E-92D70F3E00A9}"/>
                  </a:ext>
                </a:extLst>
              </p:cNvPr>
              <p:cNvSpPr txBox="1"/>
              <p:nvPr/>
            </p:nvSpPr>
            <p:spPr>
              <a:xfrm rot="16200000">
                <a:off x="1564225" y="3727511"/>
                <a:ext cx="28137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Hilfskräfte in der</a:t>
                </a:r>
              </a:p>
              <a:p>
                <a:r>
                  <a:rPr lang="de-DE" sz="16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Nahrungsmittelzubereitung</a:t>
                </a: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521482A7-F8BB-4967-847F-E4F908425868}"/>
                  </a:ext>
                </a:extLst>
              </p:cNvPr>
              <p:cNvSpPr txBox="1"/>
              <p:nvPr/>
            </p:nvSpPr>
            <p:spPr>
              <a:xfrm>
                <a:off x="2623152" y="564316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47%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AB52CFE4-9729-4F9E-98BD-F1FF3361355D}"/>
                  </a:ext>
                </a:extLst>
              </p:cNvPr>
              <p:cNvSpPr txBox="1"/>
              <p:nvPr/>
            </p:nvSpPr>
            <p:spPr>
              <a:xfrm rot="16200000">
                <a:off x="2445404" y="3733212"/>
                <a:ext cx="2813774" cy="511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Reinigungspersonal </a:t>
                </a:r>
              </a:p>
              <a:p>
                <a:r>
                  <a:rPr lang="de-DE" sz="16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und Hilfskräfte</a:t>
                </a: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419BD5DC-FD0A-491E-A27C-21992E46720B}"/>
                  </a:ext>
                </a:extLst>
              </p:cNvPr>
              <p:cNvSpPr txBox="1"/>
              <p:nvPr/>
            </p:nvSpPr>
            <p:spPr>
              <a:xfrm rot="16200000">
                <a:off x="3304574" y="3727511"/>
                <a:ext cx="28137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Bediener*innen von</a:t>
                </a:r>
              </a:p>
              <a:p>
                <a:r>
                  <a:rPr lang="de-DE" sz="16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Maschinen</a:t>
                </a:r>
              </a:p>
            </p:txBody>
          </p: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27056C03-4B44-459F-8473-78C29E148889}"/>
                  </a:ext>
                </a:extLst>
              </p:cNvPr>
              <p:cNvSpPr txBox="1"/>
              <p:nvPr/>
            </p:nvSpPr>
            <p:spPr>
              <a:xfrm rot="16200000">
                <a:off x="4181814" y="3727511"/>
                <a:ext cx="28137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Bau- und</a:t>
                </a:r>
              </a:p>
              <a:p>
                <a:r>
                  <a:rPr lang="de-DE" sz="16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Ausbaufachkräfte</a:t>
                </a:r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52D9B0AB-4F7D-48F9-82A8-262E52F202EB}"/>
                  </a:ext>
                </a:extLst>
              </p:cNvPr>
              <p:cNvSpPr txBox="1"/>
              <p:nvPr/>
            </p:nvSpPr>
            <p:spPr>
              <a:xfrm rot="16200000">
                <a:off x="5046253" y="3727511"/>
                <a:ext cx="28137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Hilfsarbeiter*innen</a:t>
                </a:r>
              </a:p>
              <a:p>
                <a:r>
                  <a:rPr lang="de-DE" sz="16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Bau, Waren, Transport</a:t>
                </a: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68ADDFF9-4ABF-4773-9C92-D4E09DB52AD8}"/>
                  </a:ext>
                </a:extLst>
              </p:cNvPr>
              <p:cNvSpPr txBox="1"/>
              <p:nvPr/>
            </p:nvSpPr>
            <p:spPr>
              <a:xfrm rot="16200000">
                <a:off x="5907492" y="3727511"/>
                <a:ext cx="28137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Elektriker*innen /</a:t>
                </a:r>
              </a:p>
              <a:p>
                <a:r>
                  <a:rPr lang="de-DE" sz="16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Elektroniker</a:t>
                </a:r>
                <a:r>
                  <a:rPr lang="de-DE" sz="14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*innen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77509F52-711D-4920-A2DC-DF741E09CC57}"/>
                  </a:ext>
                </a:extLst>
              </p:cNvPr>
              <p:cNvSpPr txBox="1"/>
              <p:nvPr/>
            </p:nvSpPr>
            <p:spPr>
              <a:xfrm rot="16200000">
                <a:off x="6800628" y="3619790"/>
                <a:ext cx="281377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Berufe personen-</a:t>
                </a:r>
              </a:p>
              <a:p>
                <a:r>
                  <a:rPr lang="de-DE" sz="16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bezogener</a:t>
                </a:r>
              </a:p>
              <a:p>
                <a:r>
                  <a:rPr lang="de-DE" sz="16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Dienstleistungen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1D2A798E-45B6-49BD-9C93-5C28C8611E17}"/>
                  </a:ext>
                </a:extLst>
              </p:cNvPr>
              <p:cNvSpPr txBox="1"/>
              <p:nvPr/>
            </p:nvSpPr>
            <p:spPr>
              <a:xfrm rot="16200000">
                <a:off x="7629967" y="3727512"/>
                <a:ext cx="28137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Fahrzeug-</a:t>
                </a:r>
              </a:p>
              <a:p>
                <a:r>
                  <a:rPr lang="de-DE" sz="1600" dirty="0" err="1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führer</a:t>
                </a:r>
                <a:r>
                  <a:rPr lang="de-DE" sz="1600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*innen</a:t>
                </a:r>
              </a:p>
            </p:txBody>
          </p: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1B8ABD06-2000-48A2-915F-4DFBA215A272}"/>
                  </a:ext>
                </a:extLst>
              </p:cNvPr>
              <p:cNvSpPr txBox="1"/>
              <p:nvPr/>
            </p:nvSpPr>
            <p:spPr>
              <a:xfrm>
                <a:off x="3484283" y="2075289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30%</a:t>
                </a:r>
              </a:p>
            </p:txBody>
          </p:sp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AB66A14B-7850-4E44-869F-39F551B1969B}"/>
                  </a:ext>
                </a:extLst>
              </p:cNvPr>
              <p:cNvSpPr txBox="1"/>
              <p:nvPr/>
            </p:nvSpPr>
            <p:spPr>
              <a:xfrm>
                <a:off x="4366429" y="2187028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29%</a:t>
                </a:r>
              </a:p>
            </p:txBody>
          </p:sp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001C6FDC-63DE-4729-AC38-14494227364D}"/>
                  </a:ext>
                </a:extLst>
              </p:cNvPr>
              <p:cNvSpPr txBox="1"/>
              <p:nvPr/>
            </p:nvSpPr>
            <p:spPr>
              <a:xfrm>
                <a:off x="5228700" y="2390789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27%</a:t>
                </a:r>
              </a:p>
            </p:txBody>
          </p: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0CBCDDC1-E7F0-46F1-AB2E-F43D3CDF96EC}"/>
                  </a:ext>
                </a:extLst>
              </p:cNvPr>
              <p:cNvSpPr txBox="1"/>
              <p:nvPr/>
            </p:nvSpPr>
            <p:spPr>
              <a:xfrm>
                <a:off x="6101038" y="2855816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23%</a:t>
                </a:r>
              </a:p>
            </p:txBody>
          </p:sp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D0CAF30A-ED1F-40E0-919F-DADFAAAB31F6}"/>
                  </a:ext>
                </a:extLst>
              </p:cNvPr>
              <p:cNvSpPr txBox="1"/>
              <p:nvPr/>
            </p:nvSpPr>
            <p:spPr>
              <a:xfrm>
                <a:off x="6971990" y="3383895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18%</a:t>
                </a:r>
              </a:p>
            </p:txBody>
          </p:sp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A3A8071C-5167-4101-831E-6DD2B061EDA9}"/>
                  </a:ext>
                </a:extLst>
              </p:cNvPr>
              <p:cNvSpPr txBox="1"/>
              <p:nvPr/>
            </p:nvSpPr>
            <p:spPr>
              <a:xfrm>
                <a:off x="7843859" y="3511491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17%</a:t>
                </a:r>
              </a:p>
            </p:txBody>
          </p:sp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1323D216-C9C4-460E-ACB8-EB81628DC80D}"/>
                  </a:ext>
                </a:extLst>
              </p:cNvPr>
              <p:cNvSpPr txBox="1"/>
              <p:nvPr/>
            </p:nvSpPr>
            <p:spPr>
              <a:xfrm>
                <a:off x="8694464" y="3628454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102D69"/>
                    </a:solidFill>
                    <a:latin typeface="SchulbuchNord" panose="02000503040000020004" pitchFamily="2" charset="0"/>
                  </a:rPr>
                  <a:t>16%</a:t>
                </a:r>
              </a:p>
            </p:txBody>
          </p:sp>
        </p:grp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8B5C48FF-CCA3-47F1-94AA-62B8FCCEB68F}"/>
                </a:ext>
              </a:extLst>
            </p:cNvPr>
            <p:cNvSpPr txBox="1"/>
            <p:nvPr/>
          </p:nvSpPr>
          <p:spPr>
            <a:xfrm>
              <a:off x="8673597" y="5472337"/>
              <a:ext cx="281377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i="1" dirty="0" err="1">
                  <a:solidFill>
                    <a:srgbClr val="102D69"/>
                  </a:solidFill>
                  <a:latin typeface="SchulbuchNord" panose="02000503040000020004" pitchFamily="2" charset="0"/>
                </a:rPr>
                <a:t>Quelle_LEO</a:t>
              </a:r>
              <a:r>
                <a:rPr lang="de-DE" sz="800" i="1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-Studie 2018</a:t>
              </a:r>
            </a:p>
          </p:txBody>
        </p:sp>
      </p:grpSp>
      <p:pic>
        <p:nvPicPr>
          <p:cNvPr id="47" name="Grafik 46">
            <a:extLst>
              <a:ext uri="{FF2B5EF4-FFF2-40B4-BE49-F238E27FC236}">
                <a16:creationId xmlns:a16="http://schemas.microsoft.com/office/drawing/2014/main" id="{3217B0BD-9C77-45D0-B3A3-76073C2778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83637"/>
      </p:ext>
    </p:extLst>
  </p:cSld>
  <p:clrMapOvr>
    <a:masterClrMapping/>
  </p:clrMapOvr>
  <p:transition spd="med" advTm="10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96525393-1F28-4DEA-952C-14BBBC74374F}"/>
              </a:ext>
            </a:extLst>
          </p:cNvPr>
          <p:cNvSpPr/>
          <p:nvPr/>
        </p:nvSpPr>
        <p:spPr>
          <a:xfrm>
            <a:off x="999333" y="-1667667"/>
            <a:ext cx="10193333" cy="101933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F07818F-9941-4E78-929B-D85490E18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378" y="1408480"/>
            <a:ext cx="7487242" cy="252646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B350224-D35B-4943-A4C5-B1819AB103C8}"/>
              </a:ext>
            </a:extLst>
          </p:cNvPr>
          <p:cNvGrpSpPr/>
          <p:nvPr/>
        </p:nvGrpSpPr>
        <p:grpSpPr>
          <a:xfrm>
            <a:off x="4996148" y="3373723"/>
            <a:ext cx="4354286" cy="1827458"/>
            <a:chOff x="4996148" y="3373723"/>
            <a:chExt cx="4354286" cy="182745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21AAC352-B3A0-438F-89AD-67D0C199F91B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18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C50383F-84BD-4A94-BDEC-CDF3ACF3C4B6}"/>
              </a:ext>
            </a:extLst>
          </p:cNvPr>
          <p:cNvGrpSpPr/>
          <p:nvPr/>
        </p:nvGrpSpPr>
        <p:grpSpPr>
          <a:xfrm>
            <a:off x="999333" y="-1667667"/>
            <a:ext cx="10193333" cy="10193333"/>
            <a:chOff x="999333" y="-1667667"/>
            <a:chExt cx="10193333" cy="1019333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6525393-1F28-4DEA-952C-14BBBC74374F}"/>
                </a:ext>
              </a:extLst>
            </p:cNvPr>
            <p:cNvSpPr/>
            <p:nvPr/>
          </p:nvSpPr>
          <p:spPr>
            <a:xfrm>
              <a:off x="999333" y="-1667667"/>
              <a:ext cx="10193333" cy="10193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5F07818F-9941-4E78-929B-D85490E18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2378" y="1408480"/>
              <a:ext cx="7487242" cy="252646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DD9F7054-B108-4C1F-94C2-F9AC93F6A889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02124"/>
      </p:ext>
    </p:extLst>
  </p:cSld>
  <p:clrMapOvr>
    <a:masterClrMapping/>
  </p:clrMapOvr>
  <p:transition spd="med" advTm="8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83BB742D-11CE-4C6B-A2CB-1919CE55CD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096804" y="395864"/>
            <a:ext cx="48231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Digitale Bildung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5115590" y="1411732"/>
            <a:ext cx="6422063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Virtuelle Lernwelten und digitale Anwendungen bieten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vielfältige Chancen zur individuellen Unterstützung bei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Bedarfen in der Grundbildung sowie zur Verbesserung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der Lernmotivation.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D4014A8-8332-46A4-B76D-0594538ED270}"/>
              </a:ext>
            </a:extLst>
          </p:cNvPr>
          <p:cNvGrpSpPr/>
          <p:nvPr/>
        </p:nvGrpSpPr>
        <p:grpSpPr>
          <a:xfrm>
            <a:off x="-1983959" y="-869644"/>
            <a:ext cx="6521963" cy="6521963"/>
            <a:chOff x="-1983959" y="-869644"/>
            <a:chExt cx="6521963" cy="6521963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6ECA60F-F80A-4CA4-80A9-B448D78ED311}"/>
                </a:ext>
              </a:extLst>
            </p:cNvPr>
            <p:cNvSpPr/>
            <p:nvPr/>
          </p:nvSpPr>
          <p:spPr>
            <a:xfrm>
              <a:off x="-1983959" y="-869644"/>
              <a:ext cx="6521963" cy="65219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B35694E7-6CF0-4598-9CF3-10B05647D69D}"/>
                </a:ext>
              </a:extLst>
            </p:cNvPr>
            <p:cNvSpPr/>
            <p:nvPr/>
          </p:nvSpPr>
          <p:spPr>
            <a:xfrm flipH="1">
              <a:off x="-1430259" y="-350625"/>
              <a:ext cx="5483926" cy="5483926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6000" r="4000"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6762B58E-6CB1-4D92-8C53-F8A1BA8DECC5}"/>
                </a:ext>
              </a:extLst>
            </p:cNvPr>
            <p:cNvSpPr/>
            <p:nvPr/>
          </p:nvSpPr>
          <p:spPr>
            <a:xfrm rot="16200000">
              <a:off x="-382106" y="2858614"/>
              <a:ext cx="1119217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600" dirty="0">
                  <a:solidFill>
                    <a:schemeClr val="bg1">
                      <a:alpha val="75000"/>
                    </a:schemeClr>
                  </a:solidFill>
                </a:rPr>
                <a:t>Bild: </a:t>
              </a:r>
              <a:r>
                <a:rPr lang="de-DE" sz="600" dirty="0" err="1">
                  <a:solidFill>
                    <a:schemeClr val="bg1">
                      <a:alpha val="75000"/>
                    </a:schemeClr>
                  </a:solidFill>
                </a:rPr>
                <a:t>Gpointstudio</a:t>
              </a:r>
              <a:r>
                <a:rPr lang="de-DE" sz="600" dirty="0">
                  <a:solidFill>
                    <a:schemeClr val="bg1">
                      <a:alpha val="75000"/>
                    </a:schemeClr>
                  </a:solidFill>
                </a:rPr>
                <a:t> / </a:t>
              </a:r>
              <a:r>
                <a:rPr lang="de-DE" sz="600" dirty="0" err="1">
                  <a:solidFill>
                    <a:schemeClr val="bg1">
                      <a:alpha val="75000"/>
                    </a:schemeClr>
                  </a:solidFill>
                </a:rPr>
                <a:t>Freepik</a:t>
              </a:r>
              <a:endParaRPr lang="de-DE" sz="600" dirty="0">
                <a:solidFill>
                  <a:schemeClr val="bg1">
                    <a:alpha val="75000"/>
                  </a:schemeClr>
                </a:solidFill>
              </a:endParaRP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586D52DC-663B-4C5D-B276-9BB9ADA9BC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BBDF212F-94FB-4075-B3C5-0E2DFFD753ED}"/>
              </a:ext>
            </a:extLst>
          </p:cNvPr>
          <p:cNvSpPr/>
          <p:nvPr/>
        </p:nvSpPr>
        <p:spPr>
          <a:xfrm>
            <a:off x="5115590" y="2870142"/>
            <a:ext cx="6422063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Die Möglichkeit orts- und zeitunabhängig Online zu lernen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wird für Lernende immer attraktiver.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1BC9D14-21BA-4500-B3D2-DCCFF6E2ABC0}"/>
              </a:ext>
            </a:extLst>
          </p:cNvPr>
          <p:cNvSpPr/>
          <p:nvPr/>
        </p:nvSpPr>
        <p:spPr>
          <a:xfrm>
            <a:off x="5115590" y="3703519"/>
            <a:ext cx="642206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Der Umgang mit digitalen Medien und Netzwerken ist ein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wichtiger Bestandteil der modernen Grundbildungsarbeit.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Gering </a:t>
            </a:r>
            <a:r>
              <a:rPr lang="de-DE" dirty="0" err="1">
                <a:solidFill>
                  <a:srgbClr val="102D69"/>
                </a:solidFill>
                <a:latin typeface="SchulbuchNord" panose="02000503040000020004" pitchFamily="2" charset="0"/>
              </a:rPr>
              <a:t>Literalisierte</a:t>
            </a: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 stoßen hier oftmals an ihre Grenzen.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2DD6708-51A0-4728-87E6-8DCD18B9F6A2}"/>
              </a:ext>
            </a:extLst>
          </p:cNvPr>
          <p:cNvSpPr/>
          <p:nvPr/>
        </p:nvSpPr>
        <p:spPr>
          <a:xfrm>
            <a:off x="5115590" y="4849412"/>
            <a:ext cx="642206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Online-Banking, Online-Terminvergaben oder Ausfüllen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Von Online-Formularen – mit digitalen Grundbildungskursen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lernen Hilfesuchende, wie sie sich im World-Wide-Web zurechtfinden.</a:t>
            </a:r>
          </a:p>
        </p:txBody>
      </p:sp>
    </p:spTree>
    <p:extLst>
      <p:ext uri="{BB962C8B-B14F-4D97-AF65-F5344CB8AC3E}">
        <p14:creationId xmlns:p14="http://schemas.microsoft.com/office/powerpoint/2010/main" val="36060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  <p:bldP spid="17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83BB742D-11CE-4C6B-A2CB-1919CE55CD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096804" y="395864"/>
            <a:ext cx="48231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Digitale Bildung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5115590" y="1411732"/>
            <a:ext cx="6422063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Virtuelle Lernwelten und digitale Anwendungen bieten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vielfältige Chancen zur individuellen Unterstützung bei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Bedarfen in der Grundbildung sowie zur Verbesserung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der Lernmotivation.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D4014A8-8332-46A4-B76D-0594538ED270}"/>
              </a:ext>
            </a:extLst>
          </p:cNvPr>
          <p:cNvGrpSpPr/>
          <p:nvPr/>
        </p:nvGrpSpPr>
        <p:grpSpPr>
          <a:xfrm>
            <a:off x="-1983959" y="-869644"/>
            <a:ext cx="6521963" cy="6521963"/>
            <a:chOff x="-1983959" y="-869644"/>
            <a:chExt cx="6521963" cy="6521963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6ECA60F-F80A-4CA4-80A9-B448D78ED311}"/>
                </a:ext>
              </a:extLst>
            </p:cNvPr>
            <p:cNvSpPr/>
            <p:nvPr/>
          </p:nvSpPr>
          <p:spPr>
            <a:xfrm>
              <a:off x="-1983959" y="-869644"/>
              <a:ext cx="6521963" cy="65219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B35694E7-6CF0-4598-9CF3-10B05647D69D}"/>
                </a:ext>
              </a:extLst>
            </p:cNvPr>
            <p:cNvSpPr/>
            <p:nvPr/>
          </p:nvSpPr>
          <p:spPr>
            <a:xfrm flipH="1">
              <a:off x="-1430259" y="-350625"/>
              <a:ext cx="5483926" cy="5483926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6000" r="4000"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6762B58E-6CB1-4D92-8C53-F8A1BA8DECC5}"/>
                </a:ext>
              </a:extLst>
            </p:cNvPr>
            <p:cNvSpPr/>
            <p:nvPr/>
          </p:nvSpPr>
          <p:spPr>
            <a:xfrm rot="16200000">
              <a:off x="-382106" y="2858614"/>
              <a:ext cx="1119217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600" dirty="0">
                  <a:solidFill>
                    <a:schemeClr val="bg1">
                      <a:alpha val="75000"/>
                    </a:schemeClr>
                  </a:solidFill>
                </a:rPr>
                <a:t>Bild: </a:t>
              </a:r>
              <a:r>
                <a:rPr lang="de-DE" sz="600" dirty="0" err="1">
                  <a:solidFill>
                    <a:schemeClr val="bg1">
                      <a:alpha val="75000"/>
                    </a:schemeClr>
                  </a:solidFill>
                </a:rPr>
                <a:t>Gpointstudio</a:t>
              </a:r>
              <a:r>
                <a:rPr lang="de-DE" sz="600" dirty="0">
                  <a:solidFill>
                    <a:schemeClr val="bg1">
                      <a:alpha val="75000"/>
                    </a:schemeClr>
                  </a:solidFill>
                </a:rPr>
                <a:t> / </a:t>
              </a:r>
              <a:r>
                <a:rPr lang="de-DE" sz="600" dirty="0" err="1">
                  <a:solidFill>
                    <a:schemeClr val="bg1">
                      <a:alpha val="75000"/>
                    </a:schemeClr>
                  </a:solidFill>
                </a:rPr>
                <a:t>Freepik</a:t>
              </a:r>
              <a:endParaRPr lang="de-DE" sz="600" dirty="0">
                <a:solidFill>
                  <a:schemeClr val="bg1">
                    <a:alpha val="75000"/>
                  </a:schemeClr>
                </a:solidFill>
              </a:endParaRP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586D52DC-663B-4C5D-B276-9BB9ADA9BC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BBDF212F-94FB-4075-B3C5-0E2DFFD753ED}"/>
              </a:ext>
            </a:extLst>
          </p:cNvPr>
          <p:cNvSpPr/>
          <p:nvPr/>
        </p:nvSpPr>
        <p:spPr>
          <a:xfrm>
            <a:off x="5115590" y="2870142"/>
            <a:ext cx="6422063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Die Möglichkeit orts- und zeitunabhängig Online zu lernen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wird für Lernende immer attraktiver.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1BC9D14-21BA-4500-B3D2-DCCFF6E2ABC0}"/>
              </a:ext>
            </a:extLst>
          </p:cNvPr>
          <p:cNvSpPr/>
          <p:nvPr/>
        </p:nvSpPr>
        <p:spPr>
          <a:xfrm>
            <a:off x="5115590" y="3703519"/>
            <a:ext cx="642206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Der Umgang mit digitalen Medien und Netzwerken ist ein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wichtiger Bestandteil der modernen Grundbildungsarbeit.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Gering </a:t>
            </a:r>
            <a:r>
              <a:rPr lang="de-DE" dirty="0" err="1">
                <a:solidFill>
                  <a:srgbClr val="102D69"/>
                </a:solidFill>
                <a:latin typeface="SchulbuchNord" panose="02000503040000020004" pitchFamily="2" charset="0"/>
              </a:rPr>
              <a:t>Literalisierte</a:t>
            </a: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 stoßen hier oftmals an ihre Grenzen.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2DD6708-51A0-4728-87E6-8DCD18B9F6A2}"/>
              </a:ext>
            </a:extLst>
          </p:cNvPr>
          <p:cNvSpPr/>
          <p:nvPr/>
        </p:nvSpPr>
        <p:spPr>
          <a:xfrm>
            <a:off x="5115590" y="4849412"/>
            <a:ext cx="642206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Online-Banking, Online-Terminvergaben oder Ausfüllen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Von Online-Formularen – mit digitalen Grundbildungskursen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lernen Hilfesuchende, wie sie sich im World-Wide-Web zurechtfinden.</a:t>
            </a:r>
          </a:p>
        </p:txBody>
      </p:sp>
    </p:spTree>
    <p:extLst>
      <p:ext uri="{BB962C8B-B14F-4D97-AF65-F5344CB8AC3E}">
        <p14:creationId xmlns:p14="http://schemas.microsoft.com/office/powerpoint/2010/main" val="3441353776"/>
      </p:ext>
    </p:extLst>
  </p:cSld>
  <p:clrMapOvr>
    <a:masterClrMapping/>
  </p:clrMapOvr>
  <p:transition spd="med" advTm="10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B8F3418A-B371-48EC-BEE6-FB27DBE338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79329" y="395864"/>
            <a:ext cx="77518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Digitalisierung in der  </a:t>
            </a:r>
          </a:p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Arbeitswelt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598117" y="2008248"/>
            <a:ext cx="641228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Gerade in Zeiten einer zunehmenden Digitalisierung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von Technologien gewinnt Grundbildung immer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mehr an Bedeutung.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264CEE7-8457-4C13-98EF-8619FE04F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7347EA15-6EFD-4F27-8BFF-4BE7191E93B7}"/>
              </a:ext>
            </a:extLst>
          </p:cNvPr>
          <p:cNvSpPr/>
          <p:nvPr/>
        </p:nvSpPr>
        <p:spPr>
          <a:xfrm>
            <a:off x="598117" y="3154142"/>
            <a:ext cx="6412283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Auch mit Blick auf den demografischen Wandel und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den Fachkräftebedarf lohnt es sich, die Förderung der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 stärker in den Fokus der betrieblichen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Weiterbildung zu rücken.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B0E3E48-B264-4144-B9E1-D26BCD458002}"/>
              </a:ext>
            </a:extLst>
          </p:cNvPr>
          <p:cNvSpPr/>
          <p:nvPr/>
        </p:nvSpPr>
        <p:spPr>
          <a:xfrm>
            <a:off x="598117" y="4612552"/>
            <a:ext cx="6412283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Die eigenen Lese- und Schreibfähigkeiten zu verbessern,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schafft Selbstvertrauen und neue berufliche Möglichkeiten.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Auch Unternehmen profitieren von einer besseren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 ihrer Mitarbeitenden.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4196457-F59D-42AF-9786-C80440862909}"/>
              </a:ext>
            </a:extLst>
          </p:cNvPr>
          <p:cNvGrpSpPr/>
          <p:nvPr/>
        </p:nvGrpSpPr>
        <p:grpSpPr>
          <a:xfrm>
            <a:off x="6558581" y="-1235093"/>
            <a:ext cx="7275214" cy="7275214"/>
            <a:chOff x="6558581" y="-1235093"/>
            <a:chExt cx="7275214" cy="7275214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888A4538-4FDB-496A-8337-50E546D3A32B}"/>
                </a:ext>
              </a:extLst>
            </p:cNvPr>
            <p:cNvSpPr/>
            <p:nvPr/>
          </p:nvSpPr>
          <p:spPr>
            <a:xfrm>
              <a:off x="6558581" y="-1235093"/>
              <a:ext cx="7275214" cy="72752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C7D4577-F9D0-4003-AE41-7C48655B5B81}"/>
                </a:ext>
              </a:extLst>
            </p:cNvPr>
            <p:cNvSpPr/>
            <p:nvPr/>
          </p:nvSpPr>
          <p:spPr>
            <a:xfrm>
              <a:off x="6974403" y="-798640"/>
              <a:ext cx="6410738" cy="6410738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3000"/>
              </a:stretch>
            </a:blip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3977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67C545AC-C71D-4FB3-8C1C-FE629F367E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86409" y="395864"/>
            <a:ext cx="77617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 – </a:t>
            </a:r>
          </a:p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Mehr als Lesen und Schreiben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619982" y="2056821"/>
            <a:ext cx="6557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In fast allen Bereichen des Lebens spielen Lesen und Schreiben eine wichtige Rolle – ob in der Familie, im Job, beim Umgang mit Geld oder der eigenen Gesundheit.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17DBC0E6-745F-4895-B68B-AD1359E063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B2AB25B-B745-4462-B12E-45CBA2A18B15}"/>
              </a:ext>
            </a:extLst>
          </p:cNvPr>
          <p:cNvSpPr/>
          <p:nvPr/>
        </p:nvSpPr>
        <p:spPr>
          <a:xfrm>
            <a:off x="619982" y="3134466"/>
            <a:ext cx="6557922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Wer aktiv und selbstbestimmt am politischen,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kulturellen und sozialen Leben teilnehmen will,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ist ohne ausreichende Grundbildungskompetenzen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nur eingeschränkt dazu in der Lage.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55D3338-C2BC-493E-BB78-AE661298C466}"/>
              </a:ext>
            </a:extLst>
          </p:cNvPr>
          <p:cNvSpPr/>
          <p:nvPr/>
        </p:nvSpPr>
        <p:spPr>
          <a:xfrm>
            <a:off x="619982" y="4599201"/>
            <a:ext cx="6557922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Rund 200.000 Erwachsene in Sachsen-Anhalt können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nicht ausreichend Lesen und Schreiben und haben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deshalb häufig Schwierigkeiten im Alltag und Beruf.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6921D48-8ECC-4990-A76B-4DCD29E4C058}"/>
              </a:ext>
            </a:extLst>
          </p:cNvPr>
          <p:cNvGrpSpPr/>
          <p:nvPr/>
        </p:nvGrpSpPr>
        <p:grpSpPr>
          <a:xfrm>
            <a:off x="7304330" y="1209518"/>
            <a:ext cx="7200000" cy="7200000"/>
            <a:chOff x="7151930" y="1057118"/>
            <a:chExt cx="7200000" cy="7200000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79B85A8B-8F65-41AC-B931-03C104F2A490}"/>
                </a:ext>
              </a:extLst>
            </p:cNvPr>
            <p:cNvSpPr/>
            <p:nvPr/>
          </p:nvSpPr>
          <p:spPr>
            <a:xfrm>
              <a:off x="7151930" y="1057118"/>
              <a:ext cx="7200000" cy="72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223DC67-4FD6-42FA-860F-034E0B194CBE}"/>
                </a:ext>
              </a:extLst>
            </p:cNvPr>
            <p:cNvSpPr/>
            <p:nvPr/>
          </p:nvSpPr>
          <p:spPr>
            <a:xfrm>
              <a:off x="7685902" y="1591090"/>
              <a:ext cx="6132056" cy="6132056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b="4000"/>
              </a:stretch>
            </a:blip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6789033"/>
      </p:ext>
    </p:extLst>
  </p:cSld>
  <p:clrMapOvr>
    <a:masterClrMapping/>
  </p:clrMapOvr>
  <p:transition spd="med" advTm="8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B8F3418A-B371-48EC-BEE6-FB27DBE338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79329" y="395864"/>
            <a:ext cx="77518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Digitalisierung in der  </a:t>
            </a:r>
          </a:p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Arbeitswelt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598117" y="2008248"/>
            <a:ext cx="641228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Gerade in Zeiten einer zunehmenden Digitalisierung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von Technologien gewinnt Grundbildung immer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mehr an Bedeutung.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264CEE7-8457-4C13-98EF-8619FE04F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7347EA15-6EFD-4F27-8BFF-4BE7191E93B7}"/>
              </a:ext>
            </a:extLst>
          </p:cNvPr>
          <p:cNvSpPr/>
          <p:nvPr/>
        </p:nvSpPr>
        <p:spPr>
          <a:xfrm>
            <a:off x="598117" y="3154142"/>
            <a:ext cx="6412283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Auch mit Blick auf den demografischen Wandel und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den Fachkräftebedarf lohnt es sich, die Förderung der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 stärker in den Fokus der betrieblichen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Weiterbildung zu rücken.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B0E3E48-B264-4144-B9E1-D26BCD458002}"/>
              </a:ext>
            </a:extLst>
          </p:cNvPr>
          <p:cNvSpPr/>
          <p:nvPr/>
        </p:nvSpPr>
        <p:spPr>
          <a:xfrm>
            <a:off x="598117" y="4612552"/>
            <a:ext cx="6412283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Die eigenen Lese- und Schreibfähigkeiten zu verbessern,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schafft Selbstvertrauen und neue berufliche Möglichkeiten.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Auch Unternehmen profitieren von einer besseren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 ihrer Mitarbeitenden.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4196457-F59D-42AF-9786-C80440862909}"/>
              </a:ext>
            </a:extLst>
          </p:cNvPr>
          <p:cNvGrpSpPr/>
          <p:nvPr/>
        </p:nvGrpSpPr>
        <p:grpSpPr>
          <a:xfrm>
            <a:off x="6558581" y="-1235093"/>
            <a:ext cx="7275214" cy="7275214"/>
            <a:chOff x="6558581" y="-1235093"/>
            <a:chExt cx="7275214" cy="7275214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888A4538-4FDB-496A-8337-50E546D3A32B}"/>
                </a:ext>
              </a:extLst>
            </p:cNvPr>
            <p:cNvSpPr/>
            <p:nvPr/>
          </p:nvSpPr>
          <p:spPr>
            <a:xfrm>
              <a:off x="6558581" y="-1235093"/>
              <a:ext cx="7275214" cy="72752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C7D4577-F9D0-4003-AE41-7C48655B5B81}"/>
                </a:ext>
              </a:extLst>
            </p:cNvPr>
            <p:cNvSpPr/>
            <p:nvPr/>
          </p:nvSpPr>
          <p:spPr>
            <a:xfrm>
              <a:off x="6974403" y="-798640"/>
              <a:ext cx="6410738" cy="6410738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3000"/>
              </a:stretch>
            </a:blip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094296191"/>
      </p:ext>
    </p:extLst>
  </p:cSld>
  <p:clrMapOvr>
    <a:masterClrMapping/>
  </p:clrMapOvr>
  <p:transition spd="med" advTm="10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96525393-1F28-4DEA-952C-14BBBC74374F}"/>
              </a:ext>
            </a:extLst>
          </p:cNvPr>
          <p:cNvSpPr/>
          <p:nvPr/>
        </p:nvSpPr>
        <p:spPr>
          <a:xfrm>
            <a:off x="999333" y="-1667667"/>
            <a:ext cx="10193333" cy="101933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F07818F-9941-4E78-929B-D85490E18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378" y="1408480"/>
            <a:ext cx="7487242" cy="252646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B350224-D35B-4943-A4C5-B1819AB103C8}"/>
              </a:ext>
            </a:extLst>
          </p:cNvPr>
          <p:cNvGrpSpPr/>
          <p:nvPr/>
        </p:nvGrpSpPr>
        <p:grpSpPr>
          <a:xfrm>
            <a:off x="4996148" y="3373723"/>
            <a:ext cx="4354286" cy="1827458"/>
            <a:chOff x="4996148" y="3373723"/>
            <a:chExt cx="4354286" cy="182745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1E0EBE02-B4A9-4F2E-ACCB-9D6EF8EC519A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4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C50383F-84BD-4A94-BDEC-CDF3ACF3C4B6}"/>
              </a:ext>
            </a:extLst>
          </p:cNvPr>
          <p:cNvGrpSpPr/>
          <p:nvPr/>
        </p:nvGrpSpPr>
        <p:grpSpPr>
          <a:xfrm>
            <a:off x="999333" y="-1667667"/>
            <a:ext cx="10193333" cy="10193333"/>
            <a:chOff x="999333" y="-1667667"/>
            <a:chExt cx="10193333" cy="1019333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6525393-1F28-4DEA-952C-14BBBC74374F}"/>
                </a:ext>
              </a:extLst>
            </p:cNvPr>
            <p:cNvSpPr/>
            <p:nvPr/>
          </p:nvSpPr>
          <p:spPr>
            <a:xfrm>
              <a:off x="999333" y="-1667667"/>
              <a:ext cx="10193333" cy="10193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5F07818F-9941-4E78-929B-D85490E18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2378" y="1408480"/>
              <a:ext cx="7487242" cy="252646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2BF980EC-4789-4C9A-B5B2-6278A447566E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498863"/>
      </p:ext>
    </p:extLst>
  </p:cSld>
  <p:clrMapOvr>
    <a:masterClrMapping/>
  </p:clrMapOvr>
  <p:transition spd="med" advTm="8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C9B6BF9-1144-47AA-841A-DABF61C0C4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79329" y="395864"/>
            <a:ext cx="77518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Fit mit Schrift –</a:t>
            </a:r>
          </a:p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Gesundheitliche </a:t>
            </a:r>
          </a:p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598116" y="2629139"/>
            <a:ext cx="4944743" cy="1946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Wer ausreichend lesen und schreiben kann,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ist in der Lage, sich ausgewogen zu ernähren,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sich über Behandlungsmöglichkeiten und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Medikamente zu informieren und die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Wichtigkeit von Bewegung im Alltag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zu erkennen.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6F461F3-72C9-4310-9ED3-ABEBD2C0D2AC}"/>
              </a:ext>
            </a:extLst>
          </p:cNvPr>
          <p:cNvGrpSpPr/>
          <p:nvPr/>
        </p:nvGrpSpPr>
        <p:grpSpPr>
          <a:xfrm>
            <a:off x="6024814" y="526606"/>
            <a:ext cx="7751871" cy="7751871"/>
            <a:chOff x="6024814" y="526606"/>
            <a:chExt cx="7751871" cy="7751871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D668A32-8FC5-4246-B1D9-B9BE86405B3B}"/>
                </a:ext>
              </a:extLst>
            </p:cNvPr>
            <p:cNvSpPr/>
            <p:nvPr/>
          </p:nvSpPr>
          <p:spPr>
            <a:xfrm>
              <a:off x="6024814" y="526606"/>
              <a:ext cx="7751871" cy="77518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B35694E7-6CF0-4598-9CF3-10B05647D69D}"/>
                </a:ext>
              </a:extLst>
            </p:cNvPr>
            <p:cNvSpPr/>
            <p:nvPr/>
          </p:nvSpPr>
          <p:spPr>
            <a:xfrm flipH="1">
              <a:off x="6504626" y="975692"/>
              <a:ext cx="6790104" cy="6790104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b="6000"/>
              </a:stretch>
            </a:blip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6762B58E-6CB1-4D92-8C53-F8A1BA8DECC5}"/>
                </a:ext>
              </a:extLst>
            </p:cNvPr>
            <p:cNvSpPr/>
            <p:nvPr/>
          </p:nvSpPr>
          <p:spPr>
            <a:xfrm rot="16200000">
              <a:off x="11256892" y="5667972"/>
              <a:ext cx="1555505" cy="2566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600" dirty="0">
                  <a:solidFill>
                    <a:schemeClr val="bg1">
                      <a:alpha val="75000"/>
                    </a:schemeClr>
                  </a:solidFill>
                </a:rPr>
                <a:t>Bild: </a:t>
              </a:r>
              <a:r>
                <a:rPr lang="de-DE" sz="600" dirty="0" err="1">
                  <a:solidFill>
                    <a:schemeClr val="bg1">
                      <a:alpha val="75000"/>
                    </a:schemeClr>
                  </a:solidFill>
                </a:rPr>
                <a:t>Gpointstudio</a:t>
              </a:r>
              <a:r>
                <a:rPr lang="de-DE" sz="600" dirty="0">
                  <a:solidFill>
                    <a:schemeClr val="bg1">
                      <a:alpha val="75000"/>
                    </a:schemeClr>
                  </a:solidFill>
                </a:rPr>
                <a:t> / </a:t>
              </a:r>
              <a:r>
                <a:rPr lang="de-DE" sz="600" dirty="0" err="1">
                  <a:solidFill>
                    <a:schemeClr val="bg1">
                      <a:alpha val="75000"/>
                    </a:schemeClr>
                  </a:solidFill>
                </a:rPr>
                <a:t>Freepik</a:t>
              </a:r>
              <a:endParaRPr lang="de-DE" sz="600" dirty="0">
                <a:solidFill>
                  <a:schemeClr val="bg1">
                    <a:alpha val="75000"/>
                  </a:schemeClr>
                </a:solidFill>
              </a:endParaRP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F2657E4C-9524-4456-B69B-D3F9FC03B6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7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C9B6BF9-1144-47AA-841A-DABF61C0C4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79329" y="395864"/>
            <a:ext cx="77518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Fit mit Schrift –</a:t>
            </a:r>
          </a:p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Gesundheitliche </a:t>
            </a:r>
          </a:p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598116" y="2629139"/>
            <a:ext cx="4944743" cy="1946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Wer ausreichend lesen und schreiben kann,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ist in der Lage, sich ausgewogen zu ernähren,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sich über Behandlungsmöglichkeiten und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Medikamente zu informieren und die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Wichtigkeit von Bewegung im Alltag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zu erkennen.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6F461F3-72C9-4310-9ED3-ABEBD2C0D2AC}"/>
              </a:ext>
            </a:extLst>
          </p:cNvPr>
          <p:cNvGrpSpPr/>
          <p:nvPr/>
        </p:nvGrpSpPr>
        <p:grpSpPr>
          <a:xfrm>
            <a:off x="6024814" y="526606"/>
            <a:ext cx="7751871" cy="7751871"/>
            <a:chOff x="6024814" y="526606"/>
            <a:chExt cx="7751871" cy="7751871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D668A32-8FC5-4246-B1D9-B9BE86405B3B}"/>
                </a:ext>
              </a:extLst>
            </p:cNvPr>
            <p:cNvSpPr/>
            <p:nvPr/>
          </p:nvSpPr>
          <p:spPr>
            <a:xfrm>
              <a:off x="6024814" y="526606"/>
              <a:ext cx="7751871" cy="77518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B35694E7-6CF0-4598-9CF3-10B05647D69D}"/>
                </a:ext>
              </a:extLst>
            </p:cNvPr>
            <p:cNvSpPr/>
            <p:nvPr/>
          </p:nvSpPr>
          <p:spPr>
            <a:xfrm flipH="1">
              <a:off x="6504626" y="975692"/>
              <a:ext cx="6790104" cy="6790104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b="6000"/>
              </a:stretch>
            </a:blip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6762B58E-6CB1-4D92-8C53-F8A1BA8DECC5}"/>
                </a:ext>
              </a:extLst>
            </p:cNvPr>
            <p:cNvSpPr/>
            <p:nvPr/>
          </p:nvSpPr>
          <p:spPr>
            <a:xfrm rot="16200000">
              <a:off x="11256892" y="5667972"/>
              <a:ext cx="1555505" cy="2566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600" dirty="0">
                  <a:solidFill>
                    <a:schemeClr val="bg1">
                      <a:alpha val="75000"/>
                    </a:schemeClr>
                  </a:solidFill>
                </a:rPr>
                <a:t>Bild: </a:t>
              </a:r>
              <a:r>
                <a:rPr lang="de-DE" sz="600" dirty="0" err="1">
                  <a:solidFill>
                    <a:schemeClr val="bg1">
                      <a:alpha val="75000"/>
                    </a:schemeClr>
                  </a:solidFill>
                </a:rPr>
                <a:t>Gpointstudio</a:t>
              </a:r>
              <a:r>
                <a:rPr lang="de-DE" sz="600" dirty="0">
                  <a:solidFill>
                    <a:schemeClr val="bg1">
                      <a:alpha val="75000"/>
                    </a:schemeClr>
                  </a:solidFill>
                </a:rPr>
                <a:t> / </a:t>
              </a:r>
              <a:r>
                <a:rPr lang="de-DE" sz="600" dirty="0" err="1">
                  <a:solidFill>
                    <a:schemeClr val="bg1">
                      <a:alpha val="75000"/>
                    </a:schemeClr>
                  </a:solidFill>
                </a:rPr>
                <a:t>Freepik</a:t>
              </a:r>
              <a:endParaRPr lang="de-DE" sz="600" dirty="0">
                <a:solidFill>
                  <a:schemeClr val="bg1">
                    <a:alpha val="75000"/>
                  </a:schemeClr>
                </a:solidFill>
              </a:endParaRP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F2657E4C-9524-4456-B69B-D3F9FC03B6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065"/>
      </p:ext>
    </p:extLst>
  </p:cSld>
  <p:clrMapOvr>
    <a:masterClrMapping/>
  </p:clrMapOvr>
  <p:transition spd="med" advTm="10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C9B6BF9-1144-47AA-841A-DABF61C0C4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79329" y="395864"/>
            <a:ext cx="77518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Gesundheitskompetenzen</a:t>
            </a:r>
          </a:p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verbessern</a:t>
            </a:r>
            <a:endParaRPr lang="de-DE" sz="5400" b="1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2657E4C-9524-4456-B69B-D3F9FC03B6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76522FD-67B9-47AE-97AF-1B8C6A4B0DFC}"/>
              </a:ext>
            </a:extLst>
          </p:cNvPr>
          <p:cNvSpPr/>
          <p:nvPr/>
        </p:nvSpPr>
        <p:spPr>
          <a:xfrm>
            <a:off x="-853471" y="1765812"/>
            <a:ext cx="183508" cy="589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146FA44-C7DA-4CF4-A72C-6FB6479035E5}"/>
              </a:ext>
            </a:extLst>
          </p:cNvPr>
          <p:cNvSpPr/>
          <p:nvPr/>
        </p:nvSpPr>
        <p:spPr>
          <a:xfrm>
            <a:off x="598115" y="2060428"/>
            <a:ext cx="8501279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Gesundheitskompetenz ist eng mit Schriftsprachkompetenz verknüpft.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Erwachsene mit geringer Bildung leiden öfter an chronischen Krankheiten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wie Rückenschmerzen oder Depressionen und gehen häufiger zum Arzt.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DFD1113-4FC9-4369-B512-21805FC08607}"/>
              </a:ext>
            </a:extLst>
          </p:cNvPr>
          <p:cNvSpPr/>
          <p:nvPr/>
        </p:nvSpPr>
        <p:spPr>
          <a:xfrm>
            <a:off x="-761717" y="3429000"/>
            <a:ext cx="150920" cy="337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8AEAA05-2E86-4FFF-B013-39F20B0B3BFF}"/>
              </a:ext>
            </a:extLst>
          </p:cNvPr>
          <p:cNvSpPr/>
          <p:nvPr/>
        </p:nvSpPr>
        <p:spPr>
          <a:xfrm>
            <a:off x="598115" y="3197853"/>
            <a:ext cx="7642635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Oft sind sie unsicher beim Ausfüllen der Anamnesebögen, nehmen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Formulare mit nach Hause oder bringen eine Begleitperson mit, die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das Lesen und Schreiben für sie übernimmt.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252C78C-0582-48A6-B37B-C2C535D0AB63}"/>
              </a:ext>
            </a:extLst>
          </p:cNvPr>
          <p:cNvSpPr/>
          <p:nvPr/>
        </p:nvSpPr>
        <p:spPr>
          <a:xfrm>
            <a:off x="-651771" y="4668307"/>
            <a:ext cx="150920" cy="337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75CAB89-E2BD-4EAE-A264-332849DB28FE}"/>
              </a:ext>
            </a:extLst>
          </p:cNvPr>
          <p:cNvSpPr/>
          <p:nvPr/>
        </p:nvSpPr>
        <p:spPr>
          <a:xfrm>
            <a:off x="-1025842" y="4850783"/>
            <a:ext cx="150920" cy="337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85A7D5-E1F7-4DDB-9A42-63763ADCDEB8}"/>
              </a:ext>
            </a:extLst>
          </p:cNvPr>
          <p:cNvSpPr/>
          <p:nvPr/>
        </p:nvSpPr>
        <p:spPr>
          <a:xfrm>
            <a:off x="598115" y="4368733"/>
            <a:ext cx="7642635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Ärzte und Ärztinnen können, wenn sie Lese- und Schreibschwierigkeiten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erkennen, sensibel auf die besonderen Bedürfnisse von Patienten und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Patientinnen eingehen. Und für Betroffene kann die eigene Gesundheit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eine Motivation sein, Schriftsprachkompetenz zu verbessern.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6FBA99D-A2F8-4B71-87C3-96B671E7CC96}"/>
              </a:ext>
            </a:extLst>
          </p:cNvPr>
          <p:cNvGrpSpPr/>
          <p:nvPr/>
        </p:nvGrpSpPr>
        <p:grpSpPr>
          <a:xfrm rot="345532">
            <a:off x="9161561" y="858098"/>
            <a:ext cx="1670547" cy="5266302"/>
            <a:chOff x="8847721" y="303554"/>
            <a:chExt cx="2090522" cy="6590252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982219AB-2B88-423C-9006-408A9406D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6" t="448" r="2424" b="650"/>
            <a:stretch/>
          </p:blipFill>
          <p:spPr>
            <a:xfrm rot="988436">
              <a:off x="9458476" y="629269"/>
              <a:ext cx="1479767" cy="6264537"/>
            </a:xfrm>
            <a:prstGeom prst="rect">
              <a:avLst/>
            </a:prstGeom>
            <a:ln w="3175">
              <a:solidFill>
                <a:srgbClr val="102D6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1A607418-AC9E-4E96-9B74-82932C733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6" t="448" r="2424" b="650"/>
            <a:stretch/>
          </p:blipFill>
          <p:spPr>
            <a:xfrm rot="547099">
              <a:off x="9352799" y="515794"/>
              <a:ext cx="1479767" cy="6264537"/>
            </a:xfrm>
            <a:prstGeom prst="rect">
              <a:avLst/>
            </a:prstGeom>
            <a:ln w="3175">
              <a:solidFill>
                <a:srgbClr val="102D6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F4E14C9C-B253-4A4D-905D-75DAF7F0B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6" t="448" r="2424" b="650"/>
            <a:stretch/>
          </p:blipFill>
          <p:spPr>
            <a:xfrm rot="248165">
              <a:off x="9109032" y="401768"/>
              <a:ext cx="1479767" cy="6264537"/>
            </a:xfrm>
            <a:prstGeom prst="rect">
              <a:avLst/>
            </a:prstGeom>
            <a:ln w="3175">
              <a:solidFill>
                <a:srgbClr val="102D6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7222FA8F-39F1-4180-87C0-1C18A8F99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6" t="448" r="2424" b="650"/>
            <a:stretch/>
          </p:blipFill>
          <p:spPr>
            <a:xfrm>
              <a:off x="8847721" y="303554"/>
              <a:ext cx="1479767" cy="6264537"/>
            </a:xfrm>
            <a:prstGeom prst="rect">
              <a:avLst/>
            </a:prstGeom>
            <a:ln w="3175">
              <a:solidFill>
                <a:srgbClr val="102D6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1A8A0628-63F5-4017-86D8-5FDAAF41BAD9}"/>
              </a:ext>
            </a:extLst>
          </p:cNvPr>
          <p:cNvSpPr txBox="1"/>
          <p:nvPr/>
        </p:nvSpPr>
        <p:spPr>
          <a:xfrm rot="16200000">
            <a:off x="10338611" y="5008870"/>
            <a:ext cx="3027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i="1" dirty="0">
                <a:solidFill>
                  <a:srgbClr val="102D69"/>
                </a:solidFill>
                <a:latin typeface="SchulbuchNord" panose="02000503040000020004" pitchFamily="2" charset="0"/>
              </a:rPr>
              <a:t>Quellenangabe: </a:t>
            </a:r>
            <a:r>
              <a:rPr lang="de-DE" sz="800" i="1" dirty="0">
                <a:solidFill>
                  <a:srgbClr val="102D69"/>
                </a:solidFill>
                <a:latin typeface="SchulbuchNord" panose="0200050304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www.mein-schlüssel-zur-welt.de</a:t>
            </a:r>
            <a:endParaRPr lang="de-DE" sz="800" i="1" dirty="0">
              <a:solidFill>
                <a:srgbClr val="102D69"/>
              </a:solidFill>
              <a:latin typeface="SchulbuchNord" panose="02000503040000020004" pitchFamily="2" charset="0"/>
            </a:endParaRPr>
          </a:p>
          <a:p>
            <a:r>
              <a:rPr lang="de-DE" sz="800" i="1" dirty="0">
                <a:solidFill>
                  <a:srgbClr val="102D69"/>
                </a:solidFill>
                <a:latin typeface="SchulbuchNord" panose="02000503040000020004" pitchFamily="2" charset="0"/>
              </a:rPr>
              <a:t>© BMBF - Lesen &amp; Schreiben - Mein Schlüssel zur Welt </a:t>
            </a:r>
            <a:endParaRPr lang="de-DE" sz="1000" i="1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2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C9B6BF9-1144-47AA-841A-DABF61C0C4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79329" y="395864"/>
            <a:ext cx="77518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Gesundheitskompetenzen</a:t>
            </a:r>
          </a:p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verbessern</a:t>
            </a:r>
            <a:endParaRPr lang="de-DE" sz="5400" b="1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2657E4C-9524-4456-B69B-D3F9FC03B6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76522FD-67B9-47AE-97AF-1B8C6A4B0DFC}"/>
              </a:ext>
            </a:extLst>
          </p:cNvPr>
          <p:cNvSpPr/>
          <p:nvPr/>
        </p:nvSpPr>
        <p:spPr>
          <a:xfrm>
            <a:off x="-853471" y="1765812"/>
            <a:ext cx="183508" cy="589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146FA44-C7DA-4CF4-A72C-6FB6479035E5}"/>
              </a:ext>
            </a:extLst>
          </p:cNvPr>
          <p:cNvSpPr/>
          <p:nvPr/>
        </p:nvSpPr>
        <p:spPr>
          <a:xfrm>
            <a:off x="598115" y="2060428"/>
            <a:ext cx="8501279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Gesundheitskompetenz ist eng mit Schriftsprachkompetenz verknüpft.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Erwachsene mit geringer Bildung leiden öfter an chronischen Krankheiten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wie Rückenschmerzen oder Depressionen und gehen häufiger zum Arzt.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DFD1113-4FC9-4369-B512-21805FC08607}"/>
              </a:ext>
            </a:extLst>
          </p:cNvPr>
          <p:cNvSpPr/>
          <p:nvPr/>
        </p:nvSpPr>
        <p:spPr>
          <a:xfrm>
            <a:off x="-761717" y="3429000"/>
            <a:ext cx="150920" cy="337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8AEAA05-2E86-4FFF-B013-39F20B0B3BFF}"/>
              </a:ext>
            </a:extLst>
          </p:cNvPr>
          <p:cNvSpPr/>
          <p:nvPr/>
        </p:nvSpPr>
        <p:spPr>
          <a:xfrm>
            <a:off x="598115" y="3197853"/>
            <a:ext cx="7642635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Oft sind sie unsicher beim Ausfüllen der Anamnesebögen, nehmen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Formulare mit nach Hause oder bringen eine Begleitperson mit, die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das Lesen und Schreiben für sie übernimmt.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252C78C-0582-48A6-B37B-C2C535D0AB63}"/>
              </a:ext>
            </a:extLst>
          </p:cNvPr>
          <p:cNvSpPr/>
          <p:nvPr/>
        </p:nvSpPr>
        <p:spPr>
          <a:xfrm>
            <a:off x="-651771" y="4668307"/>
            <a:ext cx="150920" cy="337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75CAB89-E2BD-4EAE-A264-332849DB28FE}"/>
              </a:ext>
            </a:extLst>
          </p:cNvPr>
          <p:cNvSpPr/>
          <p:nvPr/>
        </p:nvSpPr>
        <p:spPr>
          <a:xfrm>
            <a:off x="-1025842" y="4850783"/>
            <a:ext cx="150920" cy="337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85A7D5-E1F7-4DDB-9A42-63763ADCDEB8}"/>
              </a:ext>
            </a:extLst>
          </p:cNvPr>
          <p:cNvSpPr/>
          <p:nvPr/>
        </p:nvSpPr>
        <p:spPr>
          <a:xfrm>
            <a:off x="598115" y="4368733"/>
            <a:ext cx="7642635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Ärzte und Ärztinnen können, wenn sie Lese- und Schreibschwierigkeiten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erkennen, sensibel auf die besonderen Bedürfnisse von Patienten und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Patientinnen eingehen. Und für Betroffene kann die eigene Gesundheit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eine Motivation sein, Schriftsprachkompetenz zu verbessern.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A8A0628-63F5-4017-86D8-5FDAAF41BAD9}"/>
              </a:ext>
            </a:extLst>
          </p:cNvPr>
          <p:cNvSpPr txBox="1"/>
          <p:nvPr/>
        </p:nvSpPr>
        <p:spPr>
          <a:xfrm rot="16200000">
            <a:off x="10338611" y="5008870"/>
            <a:ext cx="3027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i="1" dirty="0">
                <a:solidFill>
                  <a:srgbClr val="102D69"/>
                </a:solidFill>
                <a:latin typeface="SchulbuchNord" panose="02000503040000020004" pitchFamily="2" charset="0"/>
              </a:rPr>
              <a:t>Quellenangabe: </a:t>
            </a:r>
            <a:r>
              <a:rPr lang="de-DE" sz="800" i="1" dirty="0">
                <a:solidFill>
                  <a:srgbClr val="102D69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www.mein-schlüssel-zur-welt.de</a:t>
            </a:r>
            <a:endParaRPr lang="de-DE" sz="800" i="1" dirty="0">
              <a:solidFill>
                <a:srgbClr val="102D69"/>
              </a:solidFill>
              <a:latin typeface="SchulbuchNord" panose="02000503040000020004" pitchFamily="2" charset="0"/>
            </a:endParaRPr>
          </a:p>
          <a:p>
            <a:r>
              <a:rPr lang="de-DE" sz="800" i="1" dirty="0">
                <a:solidFill>
                  <a:srgbClr val="102D69"/>
                </a:solidFill>
                <a:latin typeface="SchulbuchNord" panose="02000503040000020004" pitchFamily="2" charset="0"/>
              </a:rPr>
              <a:t>© BMBF - Lesen &amp; Schreiben - Mein Schlüssel zur Welt </a:t>
            </a:r>
            <a:endParaRPr lang="de-DE" sz="1000" i="1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B06E7D3-C5A7-43CA-BA29-0AB86BC133D8}"/>
              </a:ext>
            </a:extLst>
          </p:cNvPr>
          <p:cNvGrpSpPr/>
          <p:nvPr/>
        </p:nvGrpSpPr>
        <p:grpSpPr>
          <a:xfrm rot="345532">
            <a:off x="9161561" y="858098"/>
            <a:ext cx="1670547" cy="5266302"/>
            <a:chOff x="8847721" y="303554"/>
            <a:chExt cx="2090522" cy="6590252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F2AD3D40-69F2-40EA-883A-8EB4A7898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6" t="448" r="2424" b="650"/>
            <a:stretch/>
          </p:blipFill>
          <p:spPr>
            <a:xfrm rot="988436">
              <a:off x="9458476" y="629269"/>
              <a:ext cx="1479767" cy="6264537"/>
            </a:xfrm>
            <a:prstGeom prst="rect">
              <a:avLst/>
            </a:prstGeom>
            <a:ln w="3175">
              <a:solidFill>
                <a:srgbClr val="102D6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24697169-7512-4AD5-80AF-6E0620AB3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6" t="448" r="2424" b="650"/>
            <a:stretch/>
          </p:blipFill>
          <p:spPr>
            <a:xfrm rot="547099">
              <a:off x="9352799" y="515794"/>
              <a:ext cx="1479767" cy="6264537"/>
            </a:xfrm>
            <a:prstGeom prst="rect">
              <a:avLst/>
            </a:prstGeom>
            <a:ln w="3175">
              <a:solidFill>
                <a:srgbClr val="102D6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F6A82B9D-F0F5-4AA6-A71A-9FA20F2E6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6" t="448" r="2424" b="650"/>
            <a:stretch/>
          </p:blipFill>
          <p:spPr>
            <a:xfrm rot="248165">
              <a:off x="9109032" y="401768"/>
              <a:ext cx="1479767" cy="6264537"/>
            </a:xfrm>
            <a:prstGeom prst="rect">
              <a:avLst/>
            </a:prstGeom>
            <a:ln w="3175">
              <a:solidFill>
                <a:srgbClr val="102D6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32F23E17-C5FC-45FE-8255-1BE272812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6" t="448" r="2424" b="650"/>
            <a:stretch/>
          </p:blipFill>
          <p:spPr>
            <a:xfrm>
              <a:off x="8847721" y="303554"/>
              <a:ext cx="1479767" cy="6264537"/>
            </a:xfrm>
            <a:prstGeom prst="rect">
              <a:avLst/>
            </a:prstGeom>
            <a:ln w="3175">
              <a:solidFill>
                <a:srgbClr val="102D6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57082642"/>
      </p:ext>
    </p:extLst>
  </p:cSld>
  <p:clrMapOvr>
    <a:masterClrMapping/>
  </p:clrMapOvr>
  <p:transition spd="med" advTm="10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96525393-1F28-4DEA-952C-14BBBC74374F}"/>
              </a:ext>
            </a:extLst>
          </p:cNvPr>
          <p:cNvSpPr/>
          <p:nvPr/>
        </p:nvSpPr>
        <p:spPr>
          <a:xfrm>
            <a:off x="999333" y="-1667667"/>
            <a:ext cx="10193333" cy="101933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F07818F-9941-4E78-929B-D85490E18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378" y="1408480"/>
            <a:ext cx="7487242" cy="252646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B350224-D35B-4943-A4C5-B1819AB103C8}"/>
              </a:ext>
            </a:extLst>
          </p:cNvPr>
          <p:cNvGrpSpPr/>
          <p:nvPr/>
        </p:nvGrpSpPr>
        <p:grpSpPr>
          <a:xfrm>
            <a:off x="4996148" y="3373723"/>
            <a:ext cx="4354286" cy="1827458"/>
            <a:chOff x="4996148" y="3373723"/>
            <a:chExt cx="4354286" cy="182745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BD9FC851-268A-402C-9A9F-6921A79F7777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25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C50383F-84BD-4A94-BDEC-CDF3ACF3C4B6}"/>
              </a:ext>
            </a:extLst>
          </p:cNvPr>
          <p:cNvGrpSpPr/>
          <p:nvPr/>
        </p:nvGrpSpPr>
        <p:grpSpPr>
          <a:xfrm>
            <a:off x="999333" y="-1667667"/>
            <a:ext cx="10193333" cy="10193333"/>
            <a:chOff x="999333" y="-1667667"/>
            <a:chExt cx="10193333" cy="1019333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6525393-1F28-4DEA-952C-14BBBC74374F}"/>
                </a:ext>
              </a:extLst>
            </p:cNvPr>
            <p:cNvSpPr/>
            <p:nvPr/>
          </p:nvSpPr>
          <p:spPr>
            <a:xfrm>
              <a:off x="999333" y="-1667667"/>
              <a:ext cx="10193333" cy="10193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5F07818F-9941-4E78-929B-D85490E18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2378" y="1408480"/>
              <a:ext cx="7487242" cy="252646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FF88156C-34C8-4B81-8663-150FCAE7DC5D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492486"/>
      </p:ext>
    </p:extLst>
  </p:cSld>
  <p:clrMapOvr>
    <a:masterClrMapping/>
  </p:clrMapOvr>
  <p:transition spd="med" advTm="8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CF750B8D-729F-45CA-ADAA-B88BEB424B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79329" y="395864"/>
            <a:ext cx="77518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Weiterbildung </a:t>
            </a:r>
          </a:p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pädagogisches Person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598116" y="2017412"/>
            <a:ext cx="6424476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Die Qualifizierung von Kursleitenden in der Grundbildung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wird mit Blick auf die Nutzung von erwachsenengerechten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Lernmitteln und die Vermittlung moderner Lehr- und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Lernmethoden weiter ausgebaut.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15BCC68-A9EB-4E8E-B7A2-822D71E7B3AF}"/>
              </a:ext>
            </a:extLst>
          </p:cNvPr>
          <p:cNvGrpSpPr/>
          <p:nvPr/>
        </p:nvGrpSpPr>
        <p:grpSpPr>
          <a:xfrm>
            <a:off x="7123904" y="-1188185"/>
            <a:ext cx="7200000" cy="7200000"/>
            <a:chOff x="7123904" y="-1188185"/>
            <a:chExt cx="7200000" cy="720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07BB44C6-68AD-4E7E-8BD3-9C454FF704D5}"/>
                </a:ext>
              </a:extLst>
            </p:cNvPr>
            <p:cNvSpPr/>
            <p:nvPr/>
          </p:nvSpPr>
          <p:spPr>
            <a:xfrm>
              <a:off x="7123904" y="-1188185"/>
              <a:ext cx="7200000" cy="72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C7D4577-F9D0-4003-AE41-7C48655B5B81}"/>
                </a:ext>
              </a:extLst>
            </p:cNvPr>
            <p:cNvSpPr/>
            <p:nvPr/>
          </p:nvSpPr>
          <p:spPr>
            <a:xfrm>
              <a:off x="7747808" y="-564281"/>
              <a:ext cx="5952193" cy="5952193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49344C34-E40E-4EF1-A161-C1D94A7206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3A074062-6F2A-4899-BC0D-BB8F23BD5F1D}"/>
              </a:ext>
            </a:extLst>
          </p:cNvPr>
          <p:cNvSpPr/>
          <p:nvPr/>
        </p:nvSpPr>
        <p:spPr>
          <a:xfrm>
            <a:off x="598116" y="3475822"/>
            <a:ext cx="6424476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Dabei stehen qualitativ hochwertige Lernangebote und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passende didaktisch-methodische Ansätze unterschiedlicher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Lernlevel in den Kursen und zielgerichtete Bedürfnisse der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Lernenden im Mittelpunkt.</a:t>
            </a:r>
          </a:p>
        </p:txBody>
      </p:sp>
    </p:spTree>
    <p:extLst>
      <p:ext uri="{BB962C8B-B14F-4D97-AF65-F5344CB8AC3E}">
        <p14:creationId xmlns:p14="http://schemas.microsoft.com/office/powerpoint/2010/main" val="6457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fik 57">
            <a:extLst>
              <a:ext uri="{FF2B5EF4-FFF2-40B4-BE49-F238E27FC236}">
                <a16:creationId xmlns:a16="http://schemas.microsoft.com/office/drawing/2014/main" id="{C79B4002-9A79-415C-9958-0FAD3EF5BF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35B564D-C51F-4C13-A3E0-B8A7E44DDBF3}"/>
              </a:ext>
            </a:extLst>
          </p:cNvPr>
          <p:cNvGrpSpPr/>
          <p:nvPr/>
        </p:nvGrpSpPr>
        <p:grpSpPr>
          <a:xfrm>
            <a:off x="3718605" y="1464682"/>
            <a:ext cx="4680000" cy="4680000"/>
            <a:chOff x="3718605" y="1464682"/>
            <a:chExt cx="4680000" cy="4680000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61F7543F-F677-4E0D-B0D6-C9A07EAEC5F8}"/>
                </a:ext>
              </a:extLst>
            </p:cNvPr>
            <p:cNvSpPr/>
            <p:nvPr/>
          </p:nvSpPr>
          <p:spPr>
            <a:xfrm>
              <a:off x="3718605" y="1464682"/>
              <a:ext cx="4680000" cy="46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5455A8ED-5C6E-4E61-87AF-0038CEB1F4CA}"/>
                </a:ext>
              </a:extLst>
            </p:cNvPr>
            <p:cNvSpPr txBox="1"/>
            <p:nvPr/>
          </p:nvSpPr>
          <p:spPr>
            <a:xfrm>
              <a:off x="4059592" y="1902119"/>
              <a:ext cx="4072816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6,2 Mio.</a:t>
              </a:r>
            </a:p>
            <a:p>
              <a:pPr algn="ctr"/>
              <a:r>
                <a:rPr lang="de-DE" sz="4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Erwachsene</a:t>
              </a:r>
            </a:p>
            <a:p>
              <a:pPr algn="ctr"/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im Alter von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18 bis 64 Jahren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haben Schwierigkeiten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beim Lesen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und Schreiben. 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92917B4-7D50-4E19-90DF-11B5E949993D}"/>
              </a:ext>
            </a:extLst>
          </p:cNvPr>
          <p:cNvGrpSpPr/>
          <p:nvPr/>
        </p:nvGrpSpPr>
        <p:grpSpPr>
          <a:xfrm>
            <a:off x="8012671" y="1699429"/>
            <a:ext cx="3600000" cy="3600000"/>
            <a:chOff x="330080" y="2286270"/>
            <a:chExt cx="3600000" cy="3600000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2654C0CA-16E8-4D6A-BA87-A40C00AB167D}"/>
                </a:ext>
              </a:extLst>
            </p:cNvPr>
            <p:cNvSpPr/>
            <p:nvPr/>
          </p:nvSpPr>
          <p:spPr>
            <a:xfrm>
              <a:off x="330080" y="2286270"/>
              <a:ext cx="3600000" cy="36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607CE52E-7245-478F-9C8B-83F4ED13554B}"/>
                </a:ext>
              </a:extLst>
            </p:cNvPr>
            <p:cNvSpPr txBox="1"/>
            <p:nvPr/>
          </p:nvSpPr>
          <p:spPr>
            <a:xfrm>
              <a:off x="565945" y="2803762"/>
              <a:ext cx="3128269" cy="22621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Für mehr</a:t>
              </a:r>
            </a:p>
            <a:p>
              <a:pPr algn="ctr"/>
              <a:r>
                <a:rPr lang="de-DE" sz="4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als 50%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ist Deutsch die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Herkunftssprache.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95FCACC-1DBB-437D-AECF-04D3C3795C82}"/>
              </a:ext>
            </a:extLst>
          </p:cNvPr>
          <p:cNvGrpSpPr/>
          <p:nvPr/>
        </p:nvGrpSpPr>
        <p:grpSpPr>
          <a:xfrm>
            <a:off x="854365" y="2731319"/>
            <a:ext cx="3240000" cy="3240000"/>
            <a:chOff x="7780672" y="3592196"/>
            <a:chExt cx="3240000" cy="3240000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26A738B3-49BF-4BDB-AD7C-C7713019B3B7}"/>
                </a:ext>
              </a:extLst>
            </p:cNvPr>
            <p:cNvSpPr/>
            <p:nvPr/>
          </p:nvSpPr>
          <p:spPr>
            <a:xfrm>
              <a:off x="7780672" y="3592196"/>
              <a:ext cx="3240000" cy="32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46EEFC43-2F2C-4399-AB9D-AE0254CCDEBC}"/>
                </a:ext>
              </a:extLst>
            </p:cNvPr>
            <p:cNvSpPr txBox="1"/>
            <p:nvPr/>
          </p:nvSpPr>
          <p:spPr>
            <a:xfrm>
              <a:off x="7888316" y="4012520"/>
              <a:ext cx="3065770" cy="2262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62%</a:t>
              </a:r>
            </a:p>
            <a:p>
              <a:pPr algn="ctr"/>
              <a:r>
                <a:rPr lang="de-DE" sz="4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von ihnen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sind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erwerbstätig.</a:t>
              </a:r>
            </a:p>
          </p:txBody>
        </p:sp>
      </p:grpSp>
      <p:sp>
        <p:nvSpPr>
          <p:cNvPr id="56" name="Rechteck 55">
            <a:extLst>
              <a:ext uri="{FF2B5EF4-FFF2-40B4-BE49-F238E27FC236}">
                <a16:creationId xmlns:a16="http://schemas.microsoft.com/office/drawing/2014/main" id="{4016F6E5-62D8-4BC5-A2A8-C2B71D108CCD}"/>
              </a:ext>
            </a:extLst>
          </p:cNvPr>
          <p:cNvSpPr/>
          <p:nvPr/>
        </p:nvSpPr>
        <p:spPr>
          <a:xfrm>
            <a:off x="579329" y="395864"/>
            <a:ext cx="40235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LEO 2018</a:t>
            </a:r>
          </a:p>
          <a:p>
            <a:r>
              <a:rPr lang="de-DE" sz="2000" b="1" dirty="0">
                <a:solidFill>
                  <a:srgbClr val="102D69"/>
                </a:solidFill>
                <a:latin typeface="SchulbuchNord" panose="02000503040000020004" pitchFamily="2" charset="0"/>
              </a:rPr>
              <a:t>Leben mit geringer Literalität </a:t>
            </a:r>
          </a:p>
          <a:p>
            <a:r>
              <a:rPr lang="de-DE" sz="2000" b="1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</a:t>
            </a:r>
            <a:endParaRPr lang="de-DE" sz="20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F9DE9CE-CFEA-4282-BF7E-54CEDC50E719}"/>
              </a:ext>
            </a:extLst>
          </p:cNvPr>
          <p:cNvGrpSpPr/>
          <p:nvPr/>
        </p:nvGrpSpPr>
        <p:grpSpPr>
          <a:xfrm>
            <a:off x="7391660" y="466053"/>
            <a:ext cx="4157843" cy="900000"/>
            <a:chOff x="7391660" y="466053"/>
            <a:chExt cx="4157843" cy="900000"/>
          </a:xfrm>
        </p:grpSpPr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82127A45-D0E1-439B-AE94-755529B228A0}"/>
                </a:ext>
              </a:extLst>
            </p:cNvPr>
            <p:cNvSpPr/>
            <p:nvPr/>
          </p:nvSpPr>
          <p:spPr>
            <a:xfrm>
              <a:off x="7391660" y="505520"/>
              <a:ext cx="3810400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de-DE" sz="14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Weitere Informationen zur Studie der</a:t>
              </a:r>
            </a:p>
            <a:p>
              <a:pPr>
                <a:spcBef>
                  <a:spcPts val="300"/>
                </a:spcBef>
              </a:pPr>
              <a:r>
                <a:rPr lang="de-DE" sz="14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Universität Hamburg erhalten Sie unter</a:t>
              </a:r>
            </a:p>
            <a:p>
              <a:pPr>
                <a:spcBef>
                  <a:spcPts val="300"/>
                </a:spcBef>
              </a:pPr>
              <a:r>
                <a:rPr lang="de-DE" sz="1400" dirty="0">
                  <a:solidFill>
                    <a:srgbClr val="102D69"/>
                  </a:solidFill>
                  <a:latin typeface="SchulbuchNord" panose="02000503040000020004" pitchFamily="2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https://leo.blogs.uni-hamburg.de</a:t>
              </a:r>
              <a:r>
                <a:rPr lang="de-DE" sz="14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.</a:t>
              </a: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0E60792A-F23E-4BB4-9ECD-E356FBCAB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7715" y="466053"/>
              <a:ext cx="851788" cy="90000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2900036F-ED30-43D6-A215-F5C72E898A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5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CF750B8D-729F-45CA-ADAA-B88BEB424B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79329" y="395864"/>
            <a:ext cx="77518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Weiterbildung </a:t>
            </a:r>
          </a:p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pädagogisches Person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598116" y="2017412"/>
            <a:ext cx="6424476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Die Qualifizierung von Kursleitenden in der Grundbildung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wird mit Blick auf die Nutzung von erwachsenengerechten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Lernmitteln und die Vermittlung moderner Lehr- und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Lernmethoden weiter ausgebaut.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338844C-68E2-44ED-9A0B-41168D518EB1}"/>
              </a:ext>
            </a:extLst>
          </p:cNvPr>
          <p:cNvSpPr/>
          <p:nvPr/>
        </p:nvSpPr>
        <p:spPr>
          <a:xfrm rot="16200000">
            <a:off x="8962134" y="2379925"/>
            <a:ext cx="88964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>
                    <a:alpha val="25000"/>
                  </a:schemeClr>
                </a:solidFill>
              </a:rPr>
              <a:t>Bild: Freepik.com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9344C34-E40E-4EF1-A161-C1D94A7206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3A074062-6F2A-4899-BC0D-BB8F23BD5F1D}"/>
              </a:ext>
            </a:extLst>
          </p:cNvPr>
          <p:cNvSpPr/>
          <p:nvPr/>
        </p:nvSpPr>
        <p:spPr>
          <a:xfrm>
            <a:off x="598116" y="3475822"/>
            <a:ext cx="6424476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Dabei stehen qualitativ hochwertige Lernangebote und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passende didaktisch-methodische Ansätze unterschiedlicher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Lernlevel in den Kursen und zielgerichtete Bedürfnisse der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Lernenden im Mittelpunkt.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0621846-CCED-4725-8AA8-67CC1318232F}"/>
              </a:ext>
            </a:extLst>
          </p:cNvPr>
          <p:cNvGrpSpPr/>
          <p:nvPr/>
        </p:nvGrpSpPr>
        <p:grpSpPr>
          <a:xfrm>
            <a:off x="7123904" y="-1188185"/>
            <a:ext cx="7200000" cy="7200000"/>
            <a:chOff x="7123904" y="-1188185"/>
            <a:chExt cx="7200000" cy="720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0B84910-A442-4375-B0C5-2A7E6448061F}"/>
                </a:ext>
              </a:extLst>
            </p:cNvPr>
            <p:cNvSpPr/>
            <p:nvPr/>
          </p:nvSpPr>
          <p:spPr>
            <a:xfrm>
              <a:off x="7123904" y="-1188185"/>
              <a:ext cx="7200000" cy="72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3A8B78E9-F892-4C35-9621-2B810BD0A9C8}"/>
                </a:ext>
              </a:extLst>
            </p:cNvPr>
            <p:cNvSpPr/>
            <p:nvPr/>
          </p:nvSpPr>
          <p:spPr>
            <a:xfrm>
              <a:off x="7747808" y="-564281"/>
              <a:ext cx="5952193" cy="5952193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873825313"/>
      </p:ext>
    </p:extLst>
  </p:cSld>
  <p:clrMapOvr>
    <a:masterClrMapping/>
  </p:clrMapOvr>
  <p:transition spd="med" advTm="10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DAE0FFA-D4E5-4521-A5AD-7A7ED594B1C7}"/>
              </a:ext>
            </a:extLst>
          </p:cNvPr>
          <p:cNvGrpSpPr/>
          <p:nvPr/>
        </p:nvGrpSpPr>
        <p:grpSpPr>
          <a:xfrm>
            <a:off x="824884" y="354070"/>
            <a:ext cx="4680000" cy="4680000"/>
            <a:chOff x="824884" y="354070"/>
            <a:chExt cx="4680000" cy="46800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3399CD44-3F32-4F78-B7E2-916BA7D27419}"/>
                </a:ext>
              </a:extLst>
            </p:cNvPr>
            <p:cNvSpPr/>
            <p:nvPr/>
          </p:nvSpPr>
          <p:spPr>
            <a:xfrm>
              <a:off x="824884" y="354070"/>
              <a:ext cx="4680000" cy="46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D4032E2-0DBD-4CA3-ADFA-F5A008A67C61}"/>
                </a:ext>
              </a:extLst>
            </p:cNvPr>
            <p:cNvSpPr txBox="1"/>
            <p:nvPr/>
          </p:nvSpPr>
          <p:spPr>
            <a:xfrm>
              <a:off x="824884" y="1008222"/>
              <a:ext cx="468000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de-DE" sz="3000" b="1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Qualifizierungs-</a:t>
              </a:r>
            </a:p>
            <a:p>
              <a:pPr algn="ctr">
                <a:spcBef>
                  <a:spcPts val="600"/>
                </a:spcBef>
              </a:pPr>
              <a:r>
                <a:rPr lang="de-DE" sz="3000" b="1" dirty="0" err="1">
                  <a:solidFill>
                    <a:srgbClr val="102D69"/>
                  </a:solidFill>
                  <a:latin typeface="SchulbuchNord" panose="02000503040000020004" pitchFamily="2" charset="0"/>
                </a:rPr>
                <a:t>angebote</a:t>
              </a:r>
              <a:r>
                <a:rPr lang="de-DE" sz="3000" b="1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 für</a:t>
              </a:r>
            </a:p>
            <a:p>
              <a:pPr algn="ctr">
                <a:spcBef>
                  <a:spcPts val="600"/>
                </a:spcBef>
              </a:pPr>
              <a:r>
                <a:rPr lang="de-DE" sz="3000" b="1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pädagogisches </a:t>
              </a:r>
            </a:p>
            <a:p>
              <a:pPr algn="ctr">
                <a:spcBef>
                  <a:spcPts val="600"/>
                </a:spcBef>
              </a:pPr>
              <a:r>
                <a:rPr lang="de-DE" sz="3000" b="1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Personal in der Alphabetisierung</a:t>
              </a:r>
            </a:p>
            <a:p>
              <a:pPr algn="ctr">
                <a:spcBef>
                  <a:spcPts val="600"/>
                </a:spcBef>
              </a:pPr>
              <a:r>
                <a:rPr lang="de-DE" sz="3000" b="1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und Grundbildung</a:t>
              </a: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CD16CA1F-62CC-492B-993E-6DD490D0A0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9FC2BC6-D745-4F00-844E-A812734BEFE6}"/>
              </a:ext>
            </a:extLst>
          </p:cNvPr>
          <p:cNvGrpSpPr/>
          <p:nvPr/>
        </p:nvGrpSpPr>
        <p:grpSpPr>
          <a:xfrm>
            <a:off x="5043707" y="390592"/>
            <a:ext cx="6614816" cy="6614816"/>
            <a:chOff x="5043707" y="390592"/>
            <a:chExt cx="6614816" cy="6614816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D007AFFB-EAB9-4CFC-B001-F633B29C0A7E}"/>
                </a:ext>
              </a:extLst>
            </p:cNvPr>
            <p:cNvSpPr/>
            <p:nvPr/>
          </p:nvSpPr>
          <p:spPr>
            <a:xfrm>
              <a:off x="5043707" y="390592"/>
              <a:ext cx="6614816" cy="66148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AD7F086C-2996-472E-82FE-18AAED17A339}"/>
                </a:ext>
              </a:extLst>
            </p:cNvPr>
            <p:cNvSpPr txBox="1"/>
            <p:nvPr/>
          </p:nvSpPr>
          <p:spPr>
            <a:xfrm>
              <a:off x="5925578" y="1439037"/>
              <a:ext cx="4851074" cy="4755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sz="32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Themenschwerpunkte:</a:t>
              </a:r>
            </a:p>
            <a:p>
              <a:pPr algn="ctr">
                <a:spcBef>
                  <a:spcPts val="18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Methodik und Didaktik</a:t>
              </a:r>
            </a:p>
            <a:p>
              <a:pPr algn="ctr">
                <a:spcBef>
                  <a:spcPts val="18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Zugänge zur </a:t>
              </a:r>
              <a:r>
                <a:rPr lang="de-DE" sz="2200" dirty="0" err="1">
                  <a:solidFill>
                    <a:srgbClr val="102D69"/>
                  </a:solidFill>
                  <a:latin typeface="SchulbuchNord" panose="02000503040000020004" pitchFamily="2" charset="0"/>
                </a:rPr>
                <a:t>Alphabetisierungs</a:t>
              </a:r>
              <a:endParaRPr lang="de-DE" sz="2200" dirty="0">
                <a:solidFill>
                  <a:srgbClr val="102D69"/>
                </a:solidFill>
                <a:latin typeface="SchulbuchNord" panose="02000503040000020004" pitchFamily="2" charset="0"/>
              </a:endParaRPr>
            </a:p>
            <a:p>
              <a:pPr algn="ctr">
                <a:spcBef>
                  <a:spcPts val="3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und Grundbildungsarbeit</a:t>
              </a:r>
            </a:p>
            <a:p>
              <a:pPr algn="ctr">
                <a:spcBef>
                  <a:spcPts val="18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Schreiben und Lesen lehren</a:t>
              </a:r>
            </a:p>
            <a:p>
              <a:pPr algn="ctr">
                <a:spcBef>
                  <a:spcPts val="18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Individuelle Förderung </a:t>
              </a:r>
            </a:p>
            <a:p>
              <a:pPr algn="ctr">
                <a:spcBef>
                  <a:spcPts val="3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innerhalb einer Lerngruppe</a:t>
              </a:r>
            </a:p>
            <a:p>
              <a:pPr algn="ctr">
                <a:spcBef>
                  <a:spcPts val="18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Lernprozessbegleitung</a:t>
              </a:r>
            </a:p>
            <a:p>
              <a:pPr algn="ctr">
                <a:spcBef>
                  <a:spcPts val="18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Arbeiten mit Neuen Medien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82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D16CA1F-62CC-492B-993E-6DD490D0A0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A8F34BF-9E6E-4D95-B350-F2734757FED4}"/>
              </a:ext>
            </a:extLst>
          </p:cNvPr>
          <p:cNvGrpSpPr/>
          <p:nvPr/>
        </p:nvGrpSpPr>
        <p:grpSpPr>
          <a:xfrm>
            <a:off x="824884" y="354070"/>
            <a:ext cx="4680000" cy="4680000"/>
            <a:chOff x="824884" y="354070"/>
            <a:chExt cx="4680000" cy="4680000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C7D2600F-645A-4E49-9D82-F76FC05C92FB}"/>
                </a:ext>
              </a:extLst>
            </p:cNvPr>
            <p:cNvSpPr/>
            <p:nvPr/>
          </p:nvSpPr>
          <p:spPr>
            <a:xfrm>
              <a:off x="824884" y="354070"/>
              <a:ext cx="4680000" cy="46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CFB9C13-0157-4325-8122-94EC240B3A1A}"/>
                </a:ext>
              </a:extLst>
            </p:cNvPr>
            <p:cNvSpPr txBox="1"/>
            <p:nvPr/>
          </p:nvSpPr>
          <p:spPr>
            <a:xfrm>
              <a:off x="824884" y="1008222"/>
              <a:ext cx="468000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de-DE" sz="3000" b="1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Qualifizierungs-</a:t>
              </a:r>
            </a:p>
            <a:p>
              <a:pPr algn="ctr">
                <a:spcBef>
                  <a:spcPts val="600"/>
                </a:spcBef>
              </a:pPr>
              <a:r>
                <a:rPr lang="de-DE" sz="3000" b="1" dirty="0" err="1">
                  <a:solidFill>
                    <a:srgbClr val="102D69"/>
                  </a:solidFill>
                  <a:latin typeface="SchulbuchNord" panose="02000503040000020004" pitchFamily="2" charset="0"/>
                </a:rPr>
                <a:t>angebote</a:t>
              </a:r>
              <a:r>
                <a:rPr lang="de-DE" sz="3000" b="1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 für</a:t>
              </a:r>
            </a:p>
            <a:p>
              <a:pPr algn="ctr">
                <a:spcBef>
                  <a:spcPts val="600"/>
                </a:spcBef>
              </a:pPr>
              <a:r>
                <a:rPr lang="de-DE" sz="3000" b="1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pädagogisches </a:t>
              </a:r>
            </a:p>
            <a:p>
              <a:pPr algn="ctr">
                <a:spcBef>
                  <a:spcPts val="600"/>
                </a:spcBef>
              </a:pPr>
              <a:r>
                <a:rPr lang="de-DE" sz="3000" b="1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Personal in der Alphabetisierung</a:t>
              </a:r>
            </a:p>
            <a:p>
              <a:pPr algn="ctr">
                <a:spcBef>
                  <a:spcPts val="600"/>
                </a:spcBef>
              </a:pPr>
              <a:r>
                <a:rPr lang="de-DE" sz="3000" b="1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und Grundbildung</a:t>
              </a:r>
            </a:p>
          </p:txBody>
        </p:sp>
      </p:grpSp>
      <p:sp>
        <p:nvSpPr>
          <p:cNvPr id="13" name="Ellipse 12">
            <a:extLst>
              <a:ext uri="{FF2B5EF4-FFF2-40B4-BE49-F238E27FC236}">
                <a16:creationId xmlns:a16="http://schemas.microsoft.com/office/drawing/2014/main" id="{D31CF020-0108-49AA-9FEF-AB8D031E4E8E}"/>
              </a:ext>
            </a:extLst>
          </p:cNvPr>
          <p:cNvSpPr/>
          <p:nvPr/>
        </p:nvSpPr>
        <p:spPr>
          <a:xfrm>
            <a:off x="5043707" y="390592"/>
            <a:ext cx="6614816" cy="66148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4564993-309D-4A81-A315-F7898E758D2C}"/>
              </a:ext>
            </a:extLst>
          </p:cNvPr>
          <p:cNvSpPr txBox="1"/>
          <p:nvPr/>
        </p:nvSpPr>
        <p:spPr>
          <a:xfrm>
            <a:off x="5925578" y="1439037"/>
            <a:ext cx="4851074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sz="3200" b="1" dirty="0">
                <a:solidFill>
                  <a:srgbClr val="FDC300"/>
                </a:solidFill>
                <a:latin typeface="SchulbuchNord" panose="02000503040000020004" pitchFamily="2" charset="0"/>
              </a:rPr>
              <a:t>Themenschwerpunkte:</a:t>
            </a:r>
          </a:p>
          <a:p>
            <a:pPr algn="ctr">
              <a:spcBef>
                <a:spcPts val="1800"/>
              </a:spcBef>
            </a:pPr>
            <a:r>
              <a:rPr lang="de-DE" sz="2200" dirty="0">
                <a:solidFill>
                  <a:srgbClr val="102D69"/>
                </a:solidFill>
                <a:latin typeface="SchulbuchNord" panose="02000503040000020004" pitchFamily="2" charset="0"/>
              </a:rPr>
              <a:t>Methodik und Didaktik</a:t>
            </a:r>
          </a:p>
          <a:p>
            <a:pPr algn="ctr">
              <a:spcBef>
                <a:spcPts val="1800"/>
              </a:spcBef>
            </a:pPr>
            <a:r>
              <a:rPr lang="de-DE" sz="2200" dirty="0">
                <a:solidFill>
                  <a:srgbClr val="102D69"/>
                </a:solidFill>
                <a:latin typeface="SchulbuchNord" panose="02000503040000020004" pitchFamily="2" charset="0"/>
              </a:rPr>
              <a:t>Zugänge zur </a:t>
            </a:r>
            <a:r>
              <a:rPr lang="de-DE" sz="2200" dirty="0" err="1">
                <a:solidFill>
                  <a:srgbClr val="102D69"/>
                </a:solidFill>
                <a:latin typeface="SchulbuchNord" panose="02000503040000020004" pitchFamily="2" charset="0"/>
              </a:rPr>
              <a:t>Alphabetisierungs</a:t>
            </a:r>
            <a:endParaRPr lang="de-DE" sz="2200" dirty="0">
              <a:solidFill>
                <a:srgbClr val="102D69"/>
              </a:solidFill>
              <a:latin typeface="SchulbuchNord" panose="02000503040000020004" pitchFamily="2" charset="0"/>
            </a:endParaRPr>
          </a:p>
          <a:p>
            <a:pPr algn="ctr">
              <a:spcBef>
                <a:spcPts val="300"/>
              </a:spcBef>
            </a:pPr>
            <a:r>
              <a:rPr lang="de-DE" sz="2200" dirty="0">
                <a:solidFill>
                  <a:srgbClr val="102D69"/>
                </a:solidFill>
                <a:latin typeface="SchulbuchNord" panose="02000503040000020004" pitchFamily="2" charset="0"/>
              </a:rPr>
              <a:t>und Grundbildungsarbeit</a:t>
            </a:r>
          </a:p>
          <a:p>
            <a:pPr algn="ctr">
              <a:spcBef>
                <a:spcPts val="1800"/>
              </a:spcBef>
            </a:pPr>
            <a:r>
              <a:rPr lang="de-DE" sz="2200" dirty="0">
                <a:solidFill>
                  <a:srgbClr val="102D69"/>
                </a:solidFill>
                <a:latin typeface="SchulbuchNord" panose="02000503040000020004" pitchFamily="2" charset="0"/>
              </a:rPr>
              <a:t>Schreiben und Lesen lehren</a:t>
            </a:r>
          </a:p>
          <a:p>
            <a:pPr algn="ctr">
              <a:spcBef>
                <a:spcPts val="1800"/>
              </a:spcBef>
            </a:pPr>
            <a:r>
              <a:rPr lang="de-DE" sz="2200" dirty="0">
                <a:solidFill>
                  <a:srgbClr val="102D69"/>
                </a:solidFill>
                <a:latin typeface="SchulbuchNord" panose="02000503040000020004" pitchFamily="2" charset="0"/>
              </a:rPr>
              <a:t>Individuelle Förderung </a:t>
            </a:r>
          </a:p>
          <a:p>
            <a:pPr algn="ctr">
              <a:spcBef>
                <a:spcPts val="300"/>
              </a:spcBef>
            </a:pPr>
            <a:r>
              <a:rPr lang="de-DE" sz="2200" dirty="0">
                <a:solidFill>
                  <a:srgbClr val="102D69"/>
                </a:solidFill>
                <a:latin typeface="SchulbuchNord" panose="02000503040000020004" pitchFamily="2" charset="0"/>
              </a:rPr>
              <a:t>innerhalb einer Lerngruppe</a:t>
            </a:r>
          </a:p>
          <a:p>
            <a:pPr algn="ctr">
              <a:spcBef>
                <a:spcPts val="1800"/>
              </a:spcBef>
            </a:pPr>
            <a:r>
              <a:rPr lang="de-DE" sz="2200" dirty="0">
                <a:solidFill>
                  <a:srgbClr val="102D69"/>
                </a:solidFill>
                <a:latin typeface="SchulbuchNord" panose="02000503040000020004" pitchFamily="2" charset="0"/>
              </a:rPr>
              <a:t>Lernprozessbegleitung</a:t>
            </a:r>
          </a:p>
          <a:p>
            <a:pPr algn="ctr">
              <a:spcBef>
                <a:spcPts val="1800"/>
              </a:spcBef>
            </a:pPr>
            <a:r>
              <a:rPr lang="de-DE" sz="2200" dirty="0">
                <a:solidFill>
                  <a:srgbClr val="102D69"/>
                </a:solidFill>
                <a:latin typeface="SchulbuchNord" panose="02000503040000020004" pitchFamily="2" charset="0"/>
              </a:rPr>
              <a:t>Arbeiten mit Neuen Medien</a:t>
            </a:r>
          </a:p>
        </p:txBody>
      </p:sp>
    </p:spTree>
    <p:extLst>
      <p:ext uri="{BB962C8B-B14F-4D97-AF65-F5344CB8AC3E}">
        <p14:creationId xmlns:p14="http://schemas.microsoft.com/office/powerpoint/2010/main" val="2806787131"/>
      </p:ext>
    </p:extLst>
  </p:cSld>
  <p:clrMapOvr>
    <a:masterClrMapping/>
  </p:clrMapOvr>
  <p:transition spd="med" advTm="8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96525393-1F28-4DEA-952C-14BBBC74374F}"/>
              </a:ext>
            </a:extLst>
          </p:cNvPr>
          <p:cNvSpPr/>
          <p:nvPr/>
        </p:nvSpPr>
        <p:spPr>
          <a:xfrm>
            <a:off x="999333" y="-1667667"/>
            <a:ext cx="10193333" cy="101933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F07818F-9941-4E78-929B-D85490E18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378" y="1408480"/>
            <a:ext cx="7487242" cy="252646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B350224-D35B-4943-A4C5-B1819AB103C8}"/>
              </a:ext>
            </a:extLst>
          </p:cNvPr>
          <p:cNvGrpSpPr/>
          <p:nvPr/>
        </p:nvGrpSpPr>
        <p:grpSpPr>
          <a:xfrm>
            <a:off x="4996148" y="3373723"/>
            <a:ext cx="4354286" cy="1827458"/>
            <a:chOff x="4996148" y="3373723"/>
            <a:chExt cx="4354286" cy="182745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EAD11BD1-9310-4950-B31D-5F12872F3FA0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45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C50383F-84BD-4A94-BDEC-CDF3ACF3C4B6}"/>
              </a:ext>
            </a:extLst>
          </p:cNvPr>
          <p:cNvGrpSpPr/>
          <p:nvPr/>
        </p:nvGrpSpPr>
        <p:grpSpPr>
          <a:xfrm>
            <a:off x="999333" y="-1667667"/>
            <a:ext cx="10193333" cy="10193333"/>
            <a:chOff x="999333" y="-1667667"/>
            <a:chExt cx="10193333" cy="1019333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6525393-1F28-4DEA-952C-14BBBC74374F}"/>
                </a:ext>
              </a:extLst>
            </p:cNvPr>
            <p:cNvSpPr/>
            <p:nvPr/>
          </p:nvSpPr>
          <p:spPr>
            <a:xfrm>
              <a:off x="999333" y="-1667667"/>
              <a:ext cx="10193333" cy="10193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5F07818F-9941-4E78-929B-D85490E18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2378" y="1408480"/>
              <a:ext cx="7487242" cy="252646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95057621-E7FF-48D7-8C0D-2AAA58B2E88E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949742"/>
      </p:ext>
    </p:extLst>
  </p:cSld>
  <p:clrMapOvr>
    <a:masterClrMapping/>
  </p:clrMapOvr>
  <p:transition spd="med" advTm="8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9FBE0C8E-E169-489E-A7DC-078B8764E4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609476" y="395864"/>
            <a:ext cx="9283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Von Anfang an 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609475" y="1411732"/>
            <a:ext cx="6374881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Damit möglichst wenige junge Menschen die Schule mit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Lese- und Schreibschwierigkeiten verlassen, muss eine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gezielte Prävention weit vor dem klassischen Bereich der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Erwachsenenbildung bereits im Rahmen der Schulpflicht erfolgen.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7AC1527-BA52-44D2-BC41-56A2A1DCE670}"/>
              </a:ext>
            </a:extLst>
          </p:cNvPr>
          <p:cNvGrpSpPr/>
          <p:nvPr/>
        </p:nvGrpSpPr>
        <p:grpSpPr>
          <a:xfrm>
            <a:off x="7159749" y="987129"/>
            <a:ext cx="4680000" cy="4680000"/>
            <a:chOff x="7159749" y="987129"/>
            <a:chExt cx="4680000" cy="46800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3399CD44-3F32-4F78-B7E2-916BA7D27419}"/>
                </a:ext>
              </a:extLst>
            </p:cNvPr>
            <p:cNvSpPr/>
            <p:nvPr/>
          </p:nvSpPr>
          <p:spPr>
            <a:xfrm>
              <a:off x="7159749" y="987129"/>
              <a:ext cx="4680000" cy="46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D4032E2-0DBD-4CA3-ADFA-F5A008A67C61}"/>
                </a:ext>
              </a:extLst>
            </p:cNvPr>
            <p:cNvSpPr txBox="1"/>
            <p:nvPr/>
          </p:nvSpPr>
          <p:spPr>
            <a:xfrm>
              <a:off x="7444953" y="1759312"/>
              <a:ext cx="4127066" cy="3339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Eine Früherkennung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von Lese- und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Schreibschwierigkeiten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in der Schule hilft,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geringe Literalität bei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Erwachsenen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vorzubeugen.</a:t>
              </a:r>
              <a:endParaRPr lang="de-DE" sz="2200" dirty="0">
                <a:solidFill>
                  <a:srgbClr val="102D69"/>
                </a:solidFill>
                <a:latin typeface="SchulbuchNord" panose="02000503040000020004" pitchFamily="2" charset="0"/>
              </a:endParaRP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CD16CA1F-62CC-492B-993E-6DD490D0A0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009F200-8714-4559-9C44-6CE416EB4C57}"/>
              </a:ext>
            </a:extLst>
          </p:cNvPr>
          <p:cNvSpPr/>
          <p:nvPr/>
        </p:nvSpPr>
        <p:spPr>
          <a:xfrm>
            <a:off x="609475" y="3147934"/>
            <a:ext cx="6374881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Hier gilt es von Anfang an geringe Literalität bei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Erwachsenen vorzubeugen. Daher ist eine nachhaltige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Verankerung des Themas bereits in der Ausbildung des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Lehr- und Erziehungspersonal anzustreben.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47A1F70-0DEB-4EEC-A8CA-E29BA99DD00A}"/>
              </a:ext>
            </a:extLst>
          </p:cNvPr>
          <p:cNvSpPr/>
          <p:nvPr/>
        </p:nvSpPr>
        <p:spPr>
          <a:xfrm>
            <a:off x="609475" y="4606343"/>
            <a:ext cx="6374881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Ebenfalls muss eine entsprechende Sensibilisierung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für die Problematik erfolgen.</a:t>
            </a:r>
          </a:p>
        </p:txBody>
      </p:sp>
    </p:spTree>
    <p:extLst>
      <p:ext uri="{BB962C8B-B14F-4D97-AF65-F5344CB8AC3E}">
        <p14:creationId xmlns:p14="http://schemas.microsoft.com/office/powerpoint/2010/main" val="102603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/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9FBE0C8E-E169-489E-A7DC-078B8764E4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609476" y="395864"/>
            <a:ext cx="9283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Von Anfang an 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609475" y="1411732"/>
            <a:ext cx="6374881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Damit möglichst wenige junge Menschen die Schule mit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Lese- und Schreibschwierigkeiten verlassen, muss eine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gezielte Prävention weit vor dem klassischen Bereich der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Erwachsenenbildung bereits im Rahmen der Schulpflicht erfolgen.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16CA1F-62CC-492B-993E-6DD490D0A0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009F200-8714-4559-9C44-6CE416EB4C57}"/>
              </a:ext>
            </a:extLst>
          </p:cNvPr>
          <p:cNvSpPr/>
          <p:nvPr/>
        </p:nvSpPr>
        <p:spPr>
          <a:xfrm>
            <a:off x="609475" y="3147934"/>
            <a:ext cx="6374881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Hier gilt es von Anfang an geringe Literalität bei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Erwachsenen vorzubeugen. Daher ist eine nachhaltige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Verankerung des Themas bereits in der Ausbildung des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Lehr- und Erziehungspersonal anzustreben.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47A1F70-0DEB-4EEC-A8CA-E29BA99DD00A}"/>
              </a:ext>
            </a:extLst>
          </p:cNvPr>
          <p:cNvSpPr/>
          <p:nvPr/>
        </p:nvSpPr>
        <p:spPr>
          <a:xfrm>
            <a:off x="609475" y="4606343"/>
            <a:ext cx="6374881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Ebenfalls muss eine entsprechende Sensibilisierung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für die Problematik erfolgen.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7068866-A85F-48F5-9FC6-483F5A7EC8C8}"/>
              </a:ext>
            </a:extLst>
          </p:cNvPr>
          <p:cNvGrpSpPr/>
          <p:nvPr/>
        </p:nvGrpSpPr>
        <p:grpSpPr>
          <a:xfrm>
            <a:off x="7159749" y="987129"/>
            <a:ext cx="4680000" cy="4680000"/>
            <a:chOff x="7159749" y="987129"/>
            <a:chExt cx="4680000" cy="468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588CBD0-935F-4DB5-8F6C-7080C13C904D}"/>
                </a:ext>
              </a:extLst>
            </p:cNvPr>
            <p:cNvSpPr/>
            <p:nvPr/>
          </p:nvSpPr>
          <p:spPr>
            <a:xfrm>
              <a:off x="7159749" y="987129"/>
              <a:ext cx="4680000" cy="46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409F6B27-62F7-493B-BC18-21CCF8F5DD81}"/>
                </a:ext>
              </a:extLst>
            </p:cNvPr>
            <p:cNvSpPr txBox="1"/>
            <p:nvPr/>
          </p:nvSpPr>
          <p:spPr>
            <a:xfrm>
              <a:off x="7444953" y="1759312"/>
              <a:ext cx="4127066" cy="3339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Eine Früherkennung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von Lese- und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Schreibschwierigkeiten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in der Schule hilft,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geringe Literalität bei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Erwachsenen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vorzubeugen.</a:t>
              </a:r>
              <a:endParaRPr lang="de-DE" sz="2200" dirty="0">
                <a:solidFill>
                  <a:srgbClr val="102D69"/>
                </a:solidFill>
                <a:latin typeface="SchulbuchNord" panose="02000503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1785753"/>
      </p:ext>
    </p:extLst>
  </p:cSld>
  <p:clrMapOvr>
    <a:masterClrMapping/>
  </p:clrMapOvr>
  <p:transition spd="med" advTm="8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9FBE0C8E-E169-489E-A7DC-078B8764E4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36C0083-1125-453D-ADCA-40990AC28754}"/>
              </a:ext>
            </a:extLst>
          </p:cNvPr>
          <p:cNvGrpSpPr/>
          <p:nvPr/>
        </p:nvGrpSpPr>
        <p:grpSpPr>
          <a:xfrm>
            <a:off x="7435319" y="317171"/>
            <a:ext cx="4320000" cy="4320000"/>
            <a:chOff x="7435319" y="317171"/>
            <a:chExt cx="4320000" cy="43200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3399CD44-3F32-4F78-B7E2-916BA7D27419}"/>
                </a:ext>
              </a:extLst>
            </p:cNvPr>
            <p:cNvSpPr/>
            <p:nvPr/>
          </p:nvSpPr>
          <p:spPr>
            <a:xfrm>
              <a:off x="7435319" y="317171"/>
              <a:ext cx="4320000" cy="43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D4032E2-0DBD-4CA3-ADFA-F5A008A67C61}"/>
                </a:ext>
              </a:extLst>
            </p:cNvPr>
            <p:cNvSpPr txBox="1"/>
            <p:nvPr/>
          </p:nvSpPr>
          <p:spPr>
            <a:xfrm>
              <a:off x="7715916" y="830566"/>
              <a:ext cx="3758806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Regelmäßiges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Vorlesen </a:t>
              </a:r>
            </a:p>
            <a:p>
              <a:pPr algn="ctr">
                <a:spcBef>
                  <a:spcPts val="3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im Vorschulalter </a:t>
              </a:r>
            </a:p>
            <a:p>
              <a:pPr algn="ctr">
                <a:spcBef>
                  <a:spcPts val="3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kann dazu beitragen,</a:t>
              </a:r>
            </a:p>
            <a:p>
              <a:pPr algn="ctr">
                <a:spcBef>
                  <a:spcPts val="3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dass Kindern das</a:t>
              </a:r>
            </a:p>
            <a:p>
              <a:pPr algn="ctr">
                <a:spcBef>
                  <a:spcPts val="3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Lesen und Schreiben</a:t>
              </a:r>
            </a:p>
            <a:p>
              <a:pPr algn="ctr">
                <a:spcBef>
                  <a:spcPts val="3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in der Schule </a:t>
              </a:r>
            </a:p>
            <a:p>
              <a:pPr algn="ctr">
                <a:spcBef>
                  <a:spcPts val="300"/>
                </a:spcBef>
              </a:pPr>
              <a:r>
                <a:rPr lang="de-DE" sz="22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leichter fällt.</a:t>
              </a: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CD16CA1F-62CC-492B-993E-6DD490D0A0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CA6FAC6-B4E1-4A2D-B00A-1E2BB15DD005}"/>
              </a:ext>
            </a:extLst>
          </p:cNvPr>
          <p:cNvGrpSpPr/>
          <p:nvPr/>
        </p:nvGrpSpPr>
        <p:grpSpPr>
          <a:xfrm>
            <a:off x="-1304989" y="-1575909"/>
            <a:ext cx="7051033" cy="7051033"/>
            <a:chOff x="-1304989" y="-1575909"/>
            <a:chExt cx="7154803" cy="7154803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5F4BCEF0-987C-4155-8761-6EE22CCE81AE}"/>
                </a:ext>
              </a:extLst>
            </p:cNvPr>
            <p:cNvSpPr/>
            <p:nvPr/>
          </p:nvSpPr>
          <p:spPr>
            <a:xfrm>
              <a:off x="-1304989" y="-1575909"/>
              <a:ext cx="7154803" cy="71548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F3BE9FA0-55DA-4A56-BB28-41D58D6E5C91}"/>
                </a:ext>
              </a:extLst>
            </p:cNvPr>
            <p:cNvSpPr/>
            <p:nvPr/>
          </p:nvSpPr>
          <p:spPr>
            <a:xfrm>
              <a:off x="-681084" y="-952004"/>
              <a:ext cx="5914829" cy="5914829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13000"/>
              </a:stretch>
            </a:blip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2C23DB7-7236-4FDD-9F19-DF17F9912722}"/>
              </a:ext>
            </a:extLst>
          </p:cNvPr>
          <p:cNvGrpSpPr/>
          <p:nvPr/>
        </p:nvGrpSpPr>
        <p:grpSpPr>
          <a:xfrm>
            <a:off x="2739713" y="4393665"/>
            <a:ext cx="8387257" cy="8387257"/>
            <a:chOff x="2739713" y="4393665"/>
            <a:chExt cx="8387257" cy="8387257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AEECA0D-6E0C-4CCA-97A0-C04379D5455F}"/>
                </a:ext>
              </a:extLst>
            </p:cNvPr>
            <p:cNvSpPr/>
            <p:nvPr/>
          </p:nvSpPr>
          <p:spPr>
            <a:xfrm rot="10800000">
              <a:off x="2739713" y="4393665"/>
              <a:ext cx="8387257" cy="83872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AAF41359-8667-47EE-A2CB-C1E5ABC87D8B}"/>
                </a:ext>
              </a:extLst>
            </p:cNvPr>
            <p:cNvSpPr txBox="1"/>
            <p:nvPr/>
          </p:nvSpPr>
          <p:spPr>
            <a:xfrm>
              <a:off x="4683611" y="4878929"/>
              <a:ext cx="4500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www.stiftunglesen.de</a:t>
              </a:r>
              <a:endParaRPr lang="de-DE" sz="2800" b="1" dirty="0">
                <a:solidFill>
                  <a:srgbClr val="FDC300"/>
                </a:solidFill>
                <a:latin typeface="SchulbuchNord" panose="02000503040000020004" pitchFamily="2" charset="0"/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FC8776D6-9DDA-4F59-99FE-EFAE40728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3341" y="5567808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66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9FBE0C8E-E169-489E-A7DC-078B8764E4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2AEECA0D-6E0C-4CCA-97A0-C04379D5455F}"/>
              </a:ext>
            </a:extLst>
          </p:cNvPr>
          <p:cNvSpPr/>
          <p:nvPr/>
        </p:nvSpPr>
        <p:spPr>
          <a:xfrm rot="10800000">
            <a:off x="2739713" y="4393665"/>
            <a:ext cx="8387257" cy="838725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399CD44-3F32-4F78-B7E2-916BA7D27419}"/>
              </a:ext>
            </a:extLst>
          </p:cNvPr>
          <p:cNvSpPr/>
          <p:nvPr/>
        </p:nvSpPr>
        <p:spPr>
          <a:xfrm>
            <a:off x="7435319" y="317171"/>
            <a:ext cx="4320000" cy="43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D4032E2-0DBD-4CA3-ADFA-F5A008A67C61}"/>
              </a:ext>
            </a:extLst>
          </p:cNvPr>
          <p:cNvSpPr txBox="1"/>
          <p:nvPr/>
        </p:nvSpPr>
        <p:spPr>
          <a:xfrm>
            <a:off x="7715916" y="830566"/>
            <a:ext cx="375880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sz="2800" b="1" dirty="0">
                <a:solidFill>
                  <a:srgbClr val="FDC300"/>
                </a:solidFill>
                <a:latin typeface="SchulbuchNord" panose="02000503040000020004" pitchFamily="2" charset="0"/>
              </a:rPr>
              <a:t>Regelmäßiges</a:t>
            </a:r>
          </a:p>
          <a:p>
            <a:pPr algn="ctr">
              <a:spcBef>
                <a:spcPts val="300"/>
              </a:spcBef>
            </a:pPr>
            <a:r>
              <a:rPr lang="de-DE" sz="2800" b="1" dirty="0">
                <a:solidFill>
                  <a:srgbClr val="FDC300"/>
                </a:solidFill>
                <a:latin typeface="SchulbuchNord" panose="02000503040000020004" pitchFamily="2" charset="0"/>
              </a:rPr>
              <a:t>Vorlesen </a:t>
            </a:r>
          </a:p>
          <a:p>
            <a:pPr algn="ctr">
              <a:spcBef>
                <a:spcPts val="300"/>
              </a:spcBef>
            </a:pPr>
            <a:r>
              <a:rPr lang="de-DE" sz="2200" dirty="0">
                <a:solidFill>
                  <a:srgbClr val="102D69"/>
                </a:solidFill>
                <a:latin typeface="SchulbuchNord" panose="02000503040000020004" pitchFamily="2" charset="0"/>
              </a:rPr>
              <a:t>im Vorschulalter </a:t>
            </a:r>
          </a:p>
          <a:p>
            <a:pPr algn="ctr">
              <a:spcBef>
                <a:spcPts val="300"/>
              </a:spcBef>
            </a:pPr>
            <a:r>
              <a:rPr lang="de-DE" sz="2200" dirty="0">
                <a:solidFill>
                  <a:srgbClr val="102D69"/>
                </a:solidFill>
                <a:latin typeface="SchulbuchNord" panose="02000503040000020004" pitchFamily="2" charset="0"/>
              </a:rPr>
              <a:t>kann dazu beitragen,</a:t>
            </a:r>
          </a:p>
          <a:p>
            <a:pPr algn="ctr">
              <a:spcBef>
                <a:spcPts val="300"/>
              </a:spcBef>
            </a:pPr>
            <a:r>
              <a:rPr lang="de-DE" sz="2200" dirty="0">
                <a:solidFill>
                  <a:srgbClr val="102D69"/>
                </a:solidFill>
                <a:latin typeface="SchulbuchNord" panose="02000503040000020004" pitchFamily="2" charset="0"/>
              </a:rPr>
              <a:t>dass Kindern das</a:t>
            </a:r>
          </a:p>
          <a:p>
            <a:pPr algn="ctr">
              <a:spcBef>
                <a:spcPts val="300"/>
              </a:spcBef>
            </a:pPr>
            <a:r>
              <a:rPr lang="de-DE" sz="2200" dirty="0">
                <a:solidFill>
                  <a:srgbClr val="102D69"/>
                </a:solidFill>
                <a:latin typeface="SchulbuchNord" panose="02000503040000020004" pitchFamily="2" charset="0"/>
              </a:rPr>
              <a:t>Lesen und Schreiben</a:t>
            </a:r>
          </a:p>
          <a:p>
            <a:pPr algn="ctr">
              <a:spcBef>
                <a:spcPts val="300"/>
              </a:spcBef>
            </a:pPr>
            <a:r>
              <a:rPr lang="de-DE" sz="2200" dirty="0">
                <a:solidFill>
                  <a:srgbClr val="102D69"/>
                </a:solidFill>
                <a:latin typeface="SchulbuchNord" panose="02000503040000020004" pitchFamily="2" charset="0"/>
              </a:rPr>
              <a:t>in der Schule </a:t>
            </a:r>
          </a:p>
          <a:p>
            <a:pPr algn="ctr">
              <a:spcBef>
                <a:spcPts val="300"/>
              </a:spcBef>
            </a:pPr>
            <a:r>
              <a:rPr lang="de-DE" sz="2200" dirty="0">
                <a:solidFill>
                  <a:srgbClr val="102D69"/>
                </a:solidFill>
                <a:latin typeface="SchulbuchNord" panose="02000503040000020004" pitchFamily="2" charset="0"/>
              </a:rPr>
              <a:t>leichter fällt.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16CA1F-62CC-492B-993E-6DD490D0A0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CA6FAC6-B4E1-4A2D-B00A-1E2BB15DD005}"/>
              </a:ext>
            </a:extLst>
          </p:cNvPr>
          <p:cNvGrpSpPr/>
          <p:nvPr/>
        </p:nvGrpSpPr>
        <p:grpSpPr>
          <a:xfrm>
            <a:off x="-1304989" y="-1575909"/>
            <a:ext cx="7051033" cy="7051033"/>
            <a:chOff x="-1304989" y="-1575909"/>
            <a:chExt cx="7154803" cy="7154803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5F4BCEF0-987C-4155-8761-6EE22CCE81AE}"/>
                </a:ext>
              </a:extLst>
            </p:cNvPr>
            <p:cNvSpPr/>
            <p:nvPr/>
          </p:nvSpPr>
          <p:spPr>
            <a:xfrm>
              <a:off x="-1304989" y="-1575909"/>
              <a:ext cx="7154803" cy="71548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F3BE9FA0-55DA-4A56-BB28-41D58D6E5C91}"/>
                </a:ext>
              </a:extLst>
            </p:cNvPr>
            <p:cNvSpPr/>
            <p:nvPr/>
          </p:nvSpPr>
          <p:spPr>
            <a:xfrm>
              <a:off x="-681084" y="-952004"/>
              <a:ext cx="5914829" cy="5914829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13000"/>
              </a:stretch>
            </a:blip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AAF41359-8667-47EE-A2CB-C1E5ABC87D8B}"/>
              </a:ext>
            </a:extLst>
          </p:cNvPr>
          <p:cNvSpPr txBox="1"/>
          <p:nvPr/>
        </p:nvSpPr>
        <p:spPr>
          <a:xfrm>
            <a:off x="4683611" y="4878929"/>
            <a:ext cx="45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>
                <a:solidFill>
                  <a:srgbClr val="FDC300"/>
                </a:solidFill>
                <a:latin typeface="SchulbuchNord" panose="0200050304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www.stiftunglesen.de</a:t>
            </a:r>
            <a:endParaRPr lang="de-DE" sz="2800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C8776D6-9DDA-4F59-99FE-EFAE40728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41" y="556780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35120"/>
      </p:ext>
    </p:extLst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96525393-1F28-4DEA-952C-14BBBC74374F}"/>
              </a:ext>
            </a:extLst>
          </p:cNvPr>
          <p:cNvSpPr/>
          <p:nvPr/>
        </p:nvSpPr>
        <p:spPr>
          <a:xfrm>
            <a:off x="999333" y="-1667667"/>
            <a:ext cx="10193333" cy="101933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F07818F-9941-4E78-929B-D85490E18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378" y="1408480"/>
            <a:ext cx="7487242" cy="252646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B350224-D35B-4943-A4C5-B1819AB103C8}"/>
              </a:ext>
            </a:extLst>
          </p:cNvPr>
          <p:cNvGrpSpPr/>
          <p:nvPr/>
        </p:nvGrpSpPr>
        <p:grpSpPr>
          <a:xfrm>
            <a:off x="4996148" y="3373723"/>
            <a:ext cx="4354286" cy="1827458"/>
            <a:chOff x="4996148" y="3373723"/>
            <a:chExt cx="4354286" cy="182745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CDE9AF16-2571-4F50-B783-D93F6DE7FCFF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fik 57">
            <a:extLst>
              <a:ext uri="{FF2B5EF4-FFF2-40B4-BE49-F238E27FC236}">
                <a16:creationId xmlns:a16="http://schemas.microsoft.com/office/drawing/2014/main" id="{C79B4002-9A79-415C-9958-0FAD3EF5BF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35B564D-C51F-4C13-A3E0-B8A7E44DDBF3}"/>
              </a:ext>
            </a:extLst>
          </p:cNvPr>
          <p:cNvGrpSpPr/>
          <p:nvPr/>
        </p:nvGrpSpPr>
        <p:grpSpPr>
          <a:xfrm>
            <a:off x="3718605" y="1464682"/>
            <a:ext cx="4680000" cy="4680000"/>
            <a:chOff x="3718605" y="1464682"/>
            <a:chExt cx="4680000" cy="4680000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61F7543F-F677-4E0D-B0D6-C9A07EAEC5F8}"/>
                </a:ext>
              </a:extLst>
            </p:cNvPr>
            <p:cNvSpPr/>
            <p:nvPr/>
          </p:nvSpPr>
          <p:spPr>
            <a:xfrm>
              <a:off x="3718605" y="1464682"/>
              <a:ext cx="4680000" cy="46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5455A8ED-5C6E-4E61-87AF-0038CEB1F4CA}"/>
                </a:ext>
              </a:extLst>
            </p:cNvPr>
            <p:cNvSpPr txBox="1"/>
            <p:nvPr/>
          </p:nvSpPr>
          <p:spPr>
            <a:xfrm>
              <a:off x="4059592" y="1902119"/>
              <a:ext cx="4072816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6,2 Mio.</a:t>
              </a:r>
            </a:p>
            <a:p>
              <a:pPr algn="ctr"/>
              <a:r>
                <a:rPr lang="de-DE" sz="4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Erwachsene</a:t>
              </a:r>
            </a:p>
            <a:p>
              <a:pPr algn="ctr"/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im Alter von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18 bis 64 Jahren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haben Schwierigkeiten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beim Lesen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und Schreiben. 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92917B4-7D50-4E19-90DF-11B5E949993D}"/>
              </a:ext>
            </a:extLst>
          </p:cNvPr>
          <p:cNvGrpSpPr/>
          <p:nvPr/>
        </p:nvGrpSpPr>
        <p:grpSpPr>
          <a:xfrm>
            <a:off x="8012671" y="1699429"/>
            <a:ext cx="3600000" cy="3600000"/>
            <a:chOff x="330080" y="2286270"/>
            <a:chExt cx="3600000" cy="3600000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2654C0CA-16E8-4D6A-BA87-A40C00AB167D}"/>
                </a:ext>
              </a:extLst>
            </p:cNvPr>
            <p:cNvSpPr/>
            <p:nvPr/>
          </p:nvSpPr>
          <p:spPr>
            <a:xfrm>
              <a:off x="330080" y="2286270"/>
              <a:ext cx="3600000" cy="36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607CE52E-7245-478F-9C8B-83F4ED13554B}"/>
                </a:ext>
              </a:extLst>
            </p:cNvPr>
            <p:cNvSpPr txBox="1"/>
            <p:nvPr/>
          </p:nvSpPr>
          <p:spPr>
            <a:xfrm>
              <a:off x="565945" y="2803762"/>
              <a:ext cx="3128269" cy="22621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Für mehr</a:t>
              </a:r>
            </a:p>
            <a:p>
              <a:pPr algn="ctr"/>
              <a:r>
                <a:rPr lang="de-DE" sz="4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als 50%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ist Deutsch die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Herkunftssprache.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95FCACC-1DBB-437D-AECF-04D3C3795C82}"/>
              </a:ext>
            </a:extLst>
          </p:cNvPr>
          <p:cNvGrpSpPr/>
          <p:nvPr/>
        </p:nvGrpSpPr>
        <p:grpSpPr>
          <a:xfrm>
            <a:off x="854365" y="2731319"/>
            <a:ext cx="3240000" cy="3240000"/>
            <a:chOff x="7780672" y="3592196"/>
            <a:chExt cx="3240000" cy="3240000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26A738B3-49BF-4BDB-AD7C-C7713019B3B7}"/>
                </a:ext>
              </a:extLst>
            </p:cNvPr>
            <p:cNvSpPr/>
            <p:nvPr/>
          </p:nvSpPr>
          <p:spPr>
            <a:xfrm>
              <a:off x="7780672" y="3592196"/>
              <a:ext cx="3240000" cy="32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46EEFC43-2F2C-4399-AB9D-AE0254CCDEBC}"/>
                </a:ext>
              </a:extLst>
            </p:cNvPr>
            <p:cNvSpPr txBox="1"/>
            <p:nvPr/>
          </p:nvSpPr>
          <p:spPr>
            <a:xfrm>
              <a:off x="7888316" y="4012520"/>
              <a:ext cx="3065770" cy="2262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62%</a:t>
              </a:r>
            </a:p>
            <a:p>
              <a:pPr algn="ctr"/>
              <a:r>
                <a:rPr lang="de-DE" sz="40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von ihnen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sind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erwerbstätig.</a:t>
              </a:r>
            </a:p>
          </p:txBody>
        </p:sp>
      </p:grpSp>
      <p:sp>
        <p:nvSpPr>
          <p:cNvPr id="56" name="Rechteck 55">
            <a:extLst>
              <a:ext uri="{FF2B5EF4-FFF2-40B4-BE49-F238E27FC236}">
                <a16:creationId xmlns:a16="http://schemas.microsoft.com/office/drawing/2014/main" id="{4016F6E5-62D8-4BC5-A2A8-C2B71D108CCD}"/>
              </a:ext>
            </a:extLst>
          </p:cNvPr>
          <p:cNvSpPr/>
          <p:nvPr/>
        </p:nvSpPr>
        <p:spPr>
          <a:xfrm>
            <a:off x="579329" y="395864"/>
            <a:ext cx="40235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LEO 2018</a:t>
            </a:r>
          </a:p>
          <a:p>
            <a:r>
              <a:rPr lang="de-DE" sz="2000" b="1" dirty="0">
                <a:solidFill>
                  <a:srgbClr val="102D69"/>
                </a:solidFill>
                <a:latin typeface="SchulbuchNord" panose="02000503040000020004" pitchFamily="2" charset="0"/>
              </a:rPr>
              <a:t>Leben mit geringer Literalität </a:t>
            </a:r>
          </a:p>
          <a:p>
            <a:r>
              <a:rPr lang="de-DE" sz="2000" b="1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</a:t>
            </a:r>
            <a:endParaRPr lang="de-DE" sz="20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F9DE9CE-CFEA-4282-BF7E-54CEDC50E719}"/>
              </a:ext>
            </a:extLst>
          </p:cNvPr>
          <p:cNvGrpSpPr/>
          <p:nvPr/>
        </p:nvGrpSpPr>
        <p:grpSpPr>
          <a:xfrm>
            <a:off x="7391660" y="466053"/>
            <a:ext cx="4157843" cy="900000"/>
            <a:chOff x="7391660" y="466053"/>
            <a:chExt cx="4157843" cy="900000"/>
          </a:xfrm>
        </p:grpSpPr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82127A45-D0E1-439B-AE94-755529B228A0}"/>
                </a:ext>
              </a:extLst>
            </p:cNvPr>
            <p:cNvSpPr/>
            <p:nvPr/>
          </p:nvSpPr>
          <p:spPr>
            <a:xfrm>
              <a:off x="7391660" y="505520"/>
              <a:ext cx="3810400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de-DE" sz="14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Weitere Informationen zur Studie der</a:t>
              </a:r>
            </a:p>
            <a:p>
              <a:pPr>
                <a:spcBef>
                  <a:spcPts val="300"/>
                </a:spcBef>
              </a:pPr>
              <a:r>
                <a:rPr lang="de-DE" sz="14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Universität Hamburg erhalten Sie unter</a:t>
              </a:r>
            </a:p>
            <a:p>
              <a:pPr>
                <a:spcBef>
                  <a:spcPts val="300"/>
                </a:spcBef>
              </a:pPr>
              <a:r>
                <a:rPr lang="de-DE" sz="1400" dirty="0">
                  <a:solidFill>
                    <a:srgbClr val="102D69"/>
                  </a:solidFill>
                  <a:latin typeface="SchulbuchNord" panose="02000503040000020004" pitchFamily="2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https://leo.blogs.uni-hamburg.de</a:t>
              </a:r>
              <a:r>
                <a:rPr lang="de-DE" sz="14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.</a:t>
              </a: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0E60792A-F23E-4BB4-9ECD-E356FBCAB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7715" y="466053"/>
              <a:ext cx="851788" cy="90000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2900036F-ED30-43D6-A215-F5C72E898A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64057"/>
      </p:ext>
    </p:extLst>
  </p:cSld>
  <p:clrMapOvr>
    <a:masterClrMapping/>
  </p:clrMapOvr>
  <p:transition spd="med" advTm="8000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C50383F-84BD-4A94-BDEC-CDF3ACF3C4B6}"/>
              </a:ext>
            </a:extLst>
          </p:cNvPr>
          <p:cNvGrpSpPr/>
          <p:nvPr/>
        </p:nvGrpSpPr>
        <p:grpSpPr>
          <a:xfrm>
            <a:off x="999333" y="-1667667"/>
            <a:ext cx="10193333" cy="10193333"/>
            <a:chOff x="999333" y="-1667667"/>
            <a:chExt cx="10193333" cy="1019333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6525393-1F28-4DEA-952C-14BBBC74374F}"/>
                </a:ext>
              </a:extLst>
            </p:cNvPr>
            <p:cNvSpPr/>
            <p:nvPr/>
          </p:nvSpPr>
          <p:spPr>
            <a:xfrm>
              <a:off x="999333" y="-1667667"/>
              <a:ext cx="10193333" cy="10193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5F07818F-9941-4E78-929B-D85490E18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2378" y="1408480"/>
              <a:ext cx="7487242" cy="252646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48A4BCCC-7EA5-4DBC-899A-C264CF6D586E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859705"/>
      </p:ext>
    </p:extLst>
  </p:cSld>
  <p:clrMapOvr>
    <a:masterClrMapping/>
  </p:clrMapOvr>
  <p:transition spd="med" advTm="8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hteck 55">
            <a:extLst>
              <a:ext uri="{FF2B5EF4-FFF2-40B4-BE49-F238E27FC236}">
                <a16:creationId xmlns:a16="http://schemas.microsoft.com/office/drawing/2014/main" id="{4016F6E5-62D8-4BC5-A2A8-C2B71D108CCD}"/>
              </a:ext>
            </a:extLst>
          </p:cNvPr>
          <p:cNvSpPr/>
          <p:nvPr/>
        </p:nvSpPr>
        <p:spPr>
          <a:xfrm>
            <a:off x="579329" y="395864"/>
            <a:ext cx="52587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Starke Partner in Sachsen-Anhalt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F86CA359-D27E-4FF3-805B-36E3FDF4F933}"/>
              </a:ext>
            </a:extLst>
          </p:cNvPr>
          <p:cNvSpPr/>
          <p:nvPr/>
        </p:nvSpPr>
        <p:spPr>
          <a:xfrm>
            <a:off x="598117" y="2017411"/>
            <a:ext cx="5497883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In Sachsen-Anhalt haben sich starke Partner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gefunden, die ihren Beitrag zur Alphabetisierung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und einer besseren Grundbildung Erwachsener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leisten.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7A1D330-6E9F-4E71-A5B9-A7454019078A}"/>
              </a:ext>
            </a:extLst>
          </p:cNvPr>
          <p:cNvSpPr/>
          <p:nvPr/>
        </p:nvSpPr>
        <p:spPr>
          <a:xfrm>
            <a:off x="6429701" y="-1667667"/>
            <a:ext cx="10193333" cy="101933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D6F1AD3-5090-4C15-9993-26F2F3ACF4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139026DE-4935-4C84-A5CE-4264AB3EAF3A}"/>
              </a:ext>
            </a:extLst>
          </p:cNvPr>
          <p:cNvSpPr/>
          <p:nvPr/>
        </p:nvSpPr>
        <p:spPr>
          <a:xfrm>
            <a:off x="598117" y="3475821"/>
            <a:ext cx="5497883" cy="1946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Mit der Fach- und Koordinierungsstelle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Alphabetisierung und Grundbildung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Sachsen-Anhalt wurde eine Schnittstelle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geschaffen, die die Grundbildungs- und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Alphabetisierungsarbeit im Land und die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Netzwerkarbeit koordiniert.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BA003A9-5C7D-498F-B1A3-1ADF3C69C95C}"/>
              </a:ext>
            </a:extLst>
          </p:cNvPr>
          <p:cNvSpPr/>
          <p:nvPr/>
        </p:nvSpPr>
        <p:spPr>
          <a:xfrm>
            <a:off x="8958807" y="5429748"/>
            <a:ext cx="3036277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Landesinitiative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Alphabetisierung und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729FF8C-D232-4BF4-B948-104A24275651}"/>
              </a:ext>
            </a:extLst>
          </p:cNvPr>
          <p:cNvSpPr/>
          <p:nvPr/>
        </p:nvSpPr>
        <p:spPr>
          <a:xfrm>
            <a:off x="6879021" y="4225371"/>
            <a:ext cx="2860348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Ministerium</a:t>
            </a: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 </a:t>
            </a: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für Bildung </a:t>
            </a: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des Landes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Sachsen-Anhalt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AE0C9C5-A830-4E93-89E0-1B4C929962FD}"/>
              </a:ext>
            </a:extLst>
          </p:cNvPr>
          <p:cNvSpPr/>
          <p:nvPr/>
        </p:nvSpPr>
        <p:spPr>
          <a:xfrm>
            <a:off x="9341221" y="471798"/>
            <a:ext cx="227145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Landesnetzwerk</a:t>
            </a: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Alphabetisierung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und Grundbildung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32F07A0-1AF8-489D-BF0F-72D8B2165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69" y="2632626"/>
            <a:ext cx="1786998" cy="1592745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C1A26269-99C8-4E14-85B3-E9B56BD43180}"/>
              </a:ext>
            </a:extLst>
          </p:cNvPr>
          <p:cNvSpPr/>
          <p:nvPr/>
        </p:nvSpPr>
        <p:spPr>
          <a:xfrm>
            <a:off x="6879021" y="1883077"/>
            <a:ext cx="2564544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Fach- und Koordinierungsstelle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Alphabetisierung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und Grundbildung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in Sachsen-Anhalt</a:t>
            </a:r>
          </a:p>
        </p:txBody>
      </p:sp>
    </p:spTree>
    <p:extLst>
      <p:ext uri="{BB962C8B-B14F-4D97-AF65-F5344CB8AC3E}">
        <p14:creationId xmlns:p14="http://schemas.microsoft.com/office/powerpoint/2010/main" val="248705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hteck 55">
            <a:extLst>
              <a:ext uri="{FF2B5EF4-FFF2-40B4-BE49-F238E27FC236}">
                <a16:creationId xmlns:a16="http://schemas.microsoft.com/office/drawing/2014/main" id="{4016F6E5-62D8-4BC5-A2A8-C2B71D108CCD}"/>
              </a:ext>
            </a:extLst>
          </p:cNvPr>
          <p:cNvSpPr/>
          <p:nvPr/>
        </p:nvSpPr>
        <p:spPr>
          <a:xfrm>
            <a:off x="579329" y="395864"/>
            <a:ext cx="52587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Starke Partner in Sachsen-Anhalt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F86CA359-D27E-4FF3-805B-36E3FDF4F933}"/>
              </a:ext>
            </a:extLst>
          </p:cNvPr>
          <p:cNvSpPr/>
          <p:nvPr/>
        </p:nvSpPr>
        <p:spPr>
          <a:xfrm>
            <a:off x="598117" y="2017411"/>
            <a:ext cx="5497883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In Sachsen-Anhalt haben sich starke Partner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gefunden, die ihren Beitrag zur Alphabetisierung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und einer besseren Grundbildung Erwachsener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leisten.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7A1D330-6E9F-4E71-A5B9-A7454019078A}"/>
              </a:ext>
            </a:extLst>
          </p:cNvPr>
          <p:cNvSpPr/>
          <p:nvPr/>
        </p:nvSpPr>
        <p:spPr>
          <a:xfrm>
            <a:off x="6429701" y="-1667667"/>
            <a:ext cx="10193333" cy="101933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D6F1AD3-5090-4C15-9993-26F2F3ACF4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139026DE-4935-4C84-A5CE-4264AB3EAF3A}"/>
              </a:ext>
            </a:extLst>
          </p:cNvPr>
          <p:cNvSpPr/>
          <p:nvPr/>
        </p:nvSpPr>
        <p:spPr>
          <a:xfrm>
            <a:off x="598117" y="3475821"/>
            <a:ext cx="5497883" cy="1946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Mit der Fach- und Koordinierungsstelle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Alphabetisierung und Grundbildung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Sachsen-Anhalt wurde eine Schnittstelle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geschaffen, die die Grundbildungs- und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Alphabetisierungsarbeit im Land und die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Netzwerkarbeit koordiniert.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BA003A9-5C7D-498F-B1A3-1ADF3C69C95C}"/>
              </a:ext>
            </a:extLst>
          </p:cNvPr>
          <p:cNvSpPr/>
          <p:nvPr/>
        </p:nvSpPr>
        <p:spPr>
          <a:xfrm>
            <a:off x="8958807" y="5429748"/>
            <a:ext cx="3036277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Landesinitiative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Alphabetisierung und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Grundbildung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729FF8C-D232-4BF4-B948-104A24275651}"/>
              </a:ext>
            </a:extLst>
          </p:cNvPr>
          <p:cNvSpPr/>
          <p:nvPr/>
        </p:nvSpPr>
        <p:spPr>
          <a:xfrm>
            <a:off x="6879021" y="4225371"/>
            <a:ext cx="2860348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Ministerium</a:t>
            </a: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 </a:t>
            </a: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für Bildung </a:t>
            </a: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des Landes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Sachsen-Anhalt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AE0C9C5-A830-4E93-89E0-1B4C929962FD}"/>
              </a:ext>
            </a:extLst>
          </p:cNvPr>
          <p:cNvSpPr/>
          <p:nvPr/>
        </p:nvSpPr>
        <p:spPr>
          <a:xfrm>
            <a:off x="9341221" y="471798"/>
            <a:ext cx="227145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Landesnetzwerk</a:t>
            </a: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Alphabetisierung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und Grundbildung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32F07A0-1AF8-489D-BF0F-72D8B2165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69" y="2632626"/>
            <a:ext cx="1786998" cy="1592745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C1A26269-99C8-4E14-85B3-E9B56BD43180}"/>
              </a:ext>
            </a:extLst>
          </p:cNvPr>
          <p:cNvSpPr/>
          <p:nvPr/>
        </p:nvSpPr>
        <p:spPr>
          <a:xfrm>
            <a:off x="6879021" y="1883077"/>
            <a:ext cx="2564544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b="1" dirty="0">
                <a:solidFill>
                  <a:srgbClr val="102D69"/>
                </a:solidFill>
                <a:latin typeface="SchulbuchNord" panose="02000503040000020004" pitchFamily="2" charset="0"/>
              </a:rPr>
              <a:t>Fach- und Koordinierungsstelle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Alphabetisierung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und Grundbildung </a:t>
            </a:r>
          </a:p>
          <a:p>
            <a:pPr algn="ctr"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in Sachsen-Anhalt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5BF050E-A360-4A7B-B703-C3251CE51F64}"/>
              </a:ext>
            </a:extLst>
          </p:cNvPr>
          <p:cNvSpPr/>
          <p:nvPr/>
        </p:nvSpPr>
        <p:spPr>
          <a:xfrm>
            <a:off x="-1015565" y="3886729"/>
            <a:ext cx="183508" cy="335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88828"/>
      </p:ext>
    </p:extLst>
  </p:cSld>
  <p:clrMapOvr>
    <a:masterClrMapping/>
  </p:clrMapOvr>
  <p:transition spd="med" advTm="8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F913376-CEE1-4B16-96D0-7ED7F03949BE}"/>
              </a:ext>
            </a:extLst>
          </p:cNvPr>
          <p:cNvGrpSpPr/>
          <p:nvPr/>
        </p:nvGrpSpPr>
        <p:grpSpPr>
          <a:xfrm>
            <a:off x="6725334" y="-288939"/>
            <a:ext cx="6162665" cy="6162665"/>
            <a:chOff x="6801534" y="396861"/>
            <a:chExt cx="6162665" cy="6162665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61F7543F-F677-4E0D-B0D6-C9A07EAEC5F8}"/>
                </a:ext>
              </a:extLst>
            </p:cNvPr>
            <p:cNvSpPr/>
            <p:nvPr/>
          </p:nvSpPr>
          <p:spPr>
            <a:xfrm>
              <a:off x="6801534" y="396861"/>
              <a:ext cx="6162665" cy="61626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11F7EC5-A25F-4B3D-A791-76C02547EA74}"/>
                </a:ext>
              </a:extLst>
            </p:cNvPr>
            <p:cNvSpPr txBox="1"/>
            <p:nvPr/>
          </p:nvSpPr>
          <p:spPr>
            <a:xfrm>
              <a:off x="7024291" y="1000799"/>
              <a:ext cx="5741537" cy="492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Im </a:t>
              </a:r>
            </a:p>
            <a:p>
              <a:pPr algn="ctr"/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Landesnetzwerk Alphabetisierung und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Grundbildung</a:t>
              </a:r>
            </a:p>
            <a:p>
              <a:pPr algn="ctr">
                <a:spcBef>
                  <a:spcPts val="6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arbeiten starke Projektpartner*innen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zusammen und bieten neben Kurs-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angeboten auch Sensibilisierung 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und Weiterqualifizierung von 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pädagogischem Personal an.</a:t>
              </a:r>
            </a:p>
            <a:p>
              <a:pPr algn="ctr"/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–</a:t>
              </a:r>
            </a:p>
            <a:p>
              <a:pPr algn="ctr"/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Ziel ist ein flächendeckendes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Grundbildungsangebot 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für das ganze Land.</a:t>
              </a:r>
              <a:endParaRPr lang="de-DE" dirty="0">
                <a:solidFill>
                  <a:srgbClr val="102D69"/>
                </a:solidFill>
                <a:latin typeface="SchulbuchNord" panose="02000503040000020004" pitchFamily="2" charset="0"/>
              </a:endParaRP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7AA74F87-48A8-4C74-B5C2-D874884DD1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20A4C41-8F94-4DCE-B1F8-A56FFDDB59A5}"/>
              </a:ext>
            </a:extLst>
          </p:cNvPr>
          <p:cNvGrpSpPr/>
          <p:nvPr/>
        </p:nvGrpSpPr>
        <p:grpSpPr>
          <a:xfrm>
            <a:off x="-608065" y="-406400"/>
            <a:ext cx="5849016" cy="5849016"/>
            <a:chOff x="-589015" y="-406400"/>
            <a:chExt cx="5849016" cy="58490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B0385F9-A593-4BA3-9FFD-9D4B64750197}"/>
                </a:ext>
              </a:extLst>
            </p:cNvPr>
            <p:cNvSpPr/>
            <p:nvPr/>
          </p:nvSpPr>
          <p:spPr>
            <a:xfrm>
              <a:off x="-589015" y="-406400"/>
              <a:ext cx="5849016" cy="5849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FE3FE313-CDBB-4A19-B65C-58875FA5AE92}"/>
                </a:ext>
              </a:extLst>
            </p:cNvPr>
            <p:cNvSpPr txBox="1"/>
            <p:nvPr/>
          </p:nvSpPr>
          <p:spPr>
            <a:xfrm>
              <a:off x="137488" y="318886"/>
              <a:ext cx="4298474" cy="4347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In der </a:t>
              </a:r>
            </a:p>
            <a:p>
              <a:pPr algn="ctr"/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Landesinitiative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Alphabetisierung und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Grundbildung</a:t>
              </a:r>
            </a:p>
            <a:p>
              <a:pPr algn="ctr">
                <a:spcBef>
                  <a:spcPts val="6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haben sich Verbände und Vereine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mit dem Ziel zusammengetan, 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die Alphabetisierung in 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Sachsen-Anhalt spürbar zu 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stärken und die Grundbildung 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der Bevölkerung 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auszubauen.</a:t>
              </a:r>
              <a:endParaRPr lang="de-DE" sz="1600" dirty="0">
                <a:solidFill>
                  <a:srgbClr val="102D69"/>
                </a:solidFill>
                <a:latin typeface="SchulbuchNord" panose="02000503040000020004" pitchFamily="2" charset="0"/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95617E5-9937-4C5B-9055-100163C9D795}"/>
              </a:ext>
            </a:extLst>
          </p:cNvPr>
          <p:cNvGrpSpPr/>
          <p:nvPr/>
        </p:nvGrpSpPr>
        <p:grpSpPr>
          <a:xfrm>
            <a:off x="3616995" y="2823378"/>
            <a:ext cx="4500000" cy="4500000"/>
            <a:chOff x="3398301" y="2646594"/>
            <a:chExt cx="4812567" cy="48125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A5FF3BA-D52E-4AE0-A300-DB4E7E477C44}"/>
                </a:ext>
              </a:extLst>
            </p:cNvPr>
            <p:cNvSpPr/>
            <p:nvPr/>
          </p:nvSpPr>
          <p:spPr>
            <a:xfrm>
              <a:off x="3398301" y="2646594"/>
              <a:ext cx="4812567" cy="4812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70A50901-2071-4822-BEFA-437969583E67}"/>
                </a:ext>
              </a:extLst>
            </p:cNvPr>
            <p:cNvSpPr txBox="1"/>
            <p:nvPr/>
          </p:nvSpPr>
          <p:spPr>
            <a:xfrm>
              <a:off x="3667298" y="3232250"/>
              <a:ext cx="4216516" cy="3497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Das </a:t>
              </a:r>
            </a:p>
            <a:p>
              <a:pPr algn="ctr"/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Ministerium für </a:t>
              </a:r>
            </a:p>
            <a:p>
              <a:pPr algn="ctr">
                <a:spcBef>
                  <a:spcPts val="600"/>
                </a:spcBef>
              </a:pPr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Bildung des Landes</a:t>
              </a:r>
            </a:p>
            <a:p>
              <a:pPr algn="ctr">
                <a:spcBef>
                  <a:spcPts val="600"/>
                </a:spcBef>
              </a:pPr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Sachsen-Anhalt</a:t>
              </a:r>
            </a:p>
            <a:p>
              <a:pPr algn="ctr">
                <a:spcBef>
                  <a:spcPts val="6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schafft die Rahmenbedingungen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und fördert und unterstützt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die Netzwerkpartner*innen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auf Landesebene.</a:t>
              </a:r>
              <a:endParaRPr lang="de-DE" dirty="0">
                <a:solidFill>
                  <a:srgbClr val="102D69"/>
                </a:solidFill>
                <a:latin typeface="SchulbuchNord" panose="02000503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22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F913376-CEE1-4B16-96D0-7ED7F03949BE}"/>
              </a:ext>
            </a:extLst>
          </p:cNvPr>
          <p:cNvGrpSpPr/>
          <p:nvPr/>
        </p:nvGrpSpPr>
        <p:grpSpPr>
          <a:xfrm>
            <a:off x="6725334" y="-288939"/>
            <a:ext cx="6162665" cy="6162665"/>
            <a:chOff x="6801534" y="396861"/>
            <a:chExt cx="6162665" cy="6162665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61F7543F-F677-4E0D-B0D6-C9A07EAEC5F8}"/>
                </a:ext>
              </a:extLst>
            </p:cNvPr>
            <p:cNvSpPr/>
            <p:nvPr/>
          </p:nvSpPr>
          <p:spPr>
            <a:xfrm>
              <a:off x="6801534" y="396861"/>
              <a:ext cx="6162665" cy="61626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11F7EC5-A25F-4B3D-A791-76C02547EA74}"/>
                </a:ext>
              </a:extLst>
            </p:cNvPr>
            <p:cNvSpPr txBox="1"/>
            <p:nvPr/>
          </p:nvSpPr>
          <p:spPr>
            <a:xfrm>
              <a:off x="7024291" y="1000799"/>
              <a:ext cx="5741537" cy="492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Im </a:t>
              </a:r>
            </a:p>
            <a:p>
              <a:pPr algn="ctr"/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Landesnetzwerk Alphabetisierung und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Grundbildung</a:t>
              </a:r>
            </a:p>
            <a:p>
              <a:pPr algn="ctr">
                <a:spcBef>
                  <a:spcPts val="6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arbeiten starke Projektpartner*innen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zusammen und bieten neben Kurs-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angeboten auch Sensibilisierung 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und Weiterqualifizierung von 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pädagogischem Personal an.</a:t>
              </a:r>
            </a:p>
            <a:p>
              <a:pPr algn="ctr"/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–</a:t>
              </a:r>
            </a:p>
            <a:p>
              <a:pPr algn="ctr"/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Ziel ist ein flächendeckendes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Grundbildungsangebot 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für das ganze Land.</a:t>
              </a:r>
              <a:endParaRPr lang="de-DE" dirty="0">
                <a:solidFill>
                  <a:srgbClr val="102D69"/>
                </a:solidFill>
                <a:latin typeface="SchulbuchNord" panose="02000503040000020004" pitchFamily="2" charset="0"/>
              </a:endParaRP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7AA74F87-48A8-4C74-B5C2-D874884DD1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20A4C41-8F94-4DCE-B1F8-A56FFDDB59A5}"/>
              </a:ext>
            </a:extLst>
          </p:cNvPr>
          <p:cNvGrpSpPr/>
          <p:nvPr/>
        </p:nvGrpSpPr>
        <p:grpSpPr>
          <a:xfrm>
            <a:off x="-608065" y="-406400"/>
            <a:ext cx="5849016" cy="5849016"/>
            <a:chOff x="-589015" y="-406400"/>
            <a:chExt cx="5849016" cy="58490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B0385F9-A593-4BA3-9FFD-9D4B64750197}"/>
                </a:ext>
              </a:extLst>
            </p:cNvPr>
            <p:cNvSpPr/>
            <p:nvPr/>
          </p:nvSpPr>
          <p:spPr>
            <a:xfrm>
              <a:off x="-589015" y="-406400"/>
              <a:ext cx="5849016" cy="5849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FE3FE313-CDBB-4A19-B65C-58875FA5AE92}"/>
                </a:ext>
              </a:extLst>
            </p:cNvPr>
            <p:cNvSpPr txBox="1"/>
            <p:nvPr/>
          </p:nvSpPr>
          <p:spPr>
            <a:xfrm>
              <a:off x="137488" y="318886"/>
              <a:ext cx="4298474" cy="4347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In der </a:t>
              </a:r>
            </a:p>
            <a:p>
              <a:pPr algn="ctr"/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Landesinitiative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Alphabetisierung und</a:t>
              </a:r>
            </a:p>
            <a:p>
              <a:pPr algn="ctr">
                <a:spcBef>
                  <a:spcPts val="300"/>
                </a:spcBef>
              </a:pPr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Grundbildung</a:t>
              </a:r>
            </a:p>
            <a:p>
              <a:pPr algn="ctr">
                <a:spcBef>
                  <a:spcPts val="6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haben sich Verbände und Vereine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mit dem Ziel zusammengetan, 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die Alphabetisierung in 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Sachsen-Anhalt spürbar zu 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stärken und die Grundbildung 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der Bevölkerung 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auszubauen.</a:t>
              </a:r>
              <a:endParaRPr lang="de-DE" sz="1600" dirty="0">
                <a:solidFill>
                  <a:srgbClr val="102D69"/>
                </a:solidFill>
                <a:latin typeface="SchulbuchNord" panose="02000503040000020004" pitchFamily="2" charset="0"/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95617E5-9937-4C5B-9055-100163C9D795}"/>
              </a:ext>
            </a:extLst>
          </p:cNvPr>
          <p:cNvGrpSpPr/>
          <p:nvPr/>
        </p:nvGrpSpPr>
        <p:grpSpPr>
          <a:xfrm>
            <a:off x="3616995" y="2823378"/>
            <a:ext cx="4500000" cy="4500000"/>
            <a:chOff x="3398301" y="2646594"/>
            <a:chExt cx="4812567" cy="48125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A5FF3BA-D52E-4AE0-A300-DB4E7E477C44}"/>
                </a:ext>
              </a:extLst>
            </p:cNvPr>
            <p:cNvSpPr/>
            <p:nvPr/>
          </p:nvSpPr>
          <p:spPr>
            <a:xfrm>
              <a:off x="3398301" y="2646594"/>
              <a:ext cx="4812567" cy="4812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70A50901-2071-4822-BEFA-437969583E67}"/>
                </a:ext>
              </a:extLst>
            </p:cNvPr>
            <p:cNvSpPr txBox="1"/>
            <p:nvPr/>
          </p:nvSpPr>
          <p:spPr>
            <a:xfrm>
              <a:off x="3667298" y="3232250"/>
              <a:ext cx="4216516" cy="3497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Das </a:t>
              </a:r>
            </a:p>
            <a:p>
              <a:pPr algn="ctr"/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Ministerium für </a:t>
              </a:r>
            </a:p>
            <a:p>
              <a:pPr algn="ctr">
                <a:spcBef>
                  <a:spcPts val="600"/>
                </a:spcBef>
              </a:pPr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Bildung des Landes</a:t>
              </a:r>
            </a:p>
            <a:p>
              <a:pPr algn="ctr">
                <a:spcBef>
                  <a:spcPts val="600"/>
                </a:spcBef>
              </a:pPr>
              <a:r>
                <a:rPr lang="de-DE" sz="2800" b="1" dirty="0">
                  <a:solidFill>
                    <a:srgbClr val="FDC300"/>
                  </a:solidFill>
                  <a:latin typeface="SchulbuchNord" panose="02000503040000020004" pitchFamily="2" charset="0"/>
                </a:rPr>
                <a:t>Sachsen-Anhalt</a:t>
              </a:r>
            </a:p>
            <a:p>
              <a:pPr algn="ctr">
                <a:spcBef>
                  <a:spcPts val="6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schafft die Rahmenbedingungen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und fördert und unterstützt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die Netzwerkpartner*innen</a:t>
              </a:r>
            </a:p>
            <a:p>
              <a:pPr algn="ctr">
                <a:spcBef>
                  <a:spcPts val="300"/>
                </a:spcBef>
              </a:pPr>
              <a:r>
                <a:rPr lang="de-DE" sz="2000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auf Landesebene.</a:t>
              </a:r>
              <a:endParaRPr lang="de-DE" dirty="0">
                <a:solidFill>
                  <a:srgbClr val="102D69"/>
                </a:solidFill>
                <a:latin typeface="SchulbuchNord" panose="02000503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035919"/>
      </p:ext>
    </p:extLst>
  </p:cSld>
  <p:clrMapOvr>
    <a:masterClrMapping/>
  </p:clrMapOvr>
  <p:transition spd="med" advTm="10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96525393-1F28-4DEA-952C-14BBBC74374F}"/>
              </a:ext>
            </a:extLst>
          </p:cNvPr>
          <p:cNvSpPr/>
          <p:nvPr/>
        </p:nvSpPr>
        <p:spPr>
          <a:xfrm>
            <a:off x="999333" y="-1667667"/>
            <a:ext cx="10193333" cy="101933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F07818F-9941-4E78-929B-D85490E18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378" y="1408480"/>
            <a:ext cx="7487242" cy="252646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B350224-D35B-4943-A4C5-B1819AB103C8}"/>
              </a:ext>
            </a:extLst>
          </p:cNvPr>
          <p:cNvGrpSpPr/>
          <p:nvPr/>
        </p:nvGrpSpPr>
        <p:grpSpPr>
          <a:xfrm>
            <a:off x="4996148" y="3373723"/>
            <a:ext cx="4354286" cy="1827458"/>
            <a:chOff x="4996148" y="3373723"/>
            <a:chExt cx="4354286" cy="182745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737EA9BC-AA92-482D-8762-4B5C651E5527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1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C50383F-84BD-4A94-BDEC-CDF3ACF3C4B6}"/>
              </a:ext>
            </a:extLst>
          </p:cNvPr>
          <p:cNvGrpSpPr/>
          <p:nvPr/>
        </p:nvGrpSpPr>
        <p:grpSpPr>
          <a:xfrm>
            <a:off x="999333" y="-1667667"/>
            <a:ext cx="10193333" cy="10193333"/>
            <a:chOff x="999333" y="-1667667"/>
            <a:chExt cx="10193333" cy="1019333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6525393-1F28-4DEA-952C-14BBBC74374F}"/>
                </a:ext>
              </a:extLst>
            </p:cNvPr>
            <p:cNvSpPr/>
            <p:nvPr/>
          </p:nvSpPr>
          <p:spPr>
            <a:xfrm>
              <a:off x="999333" y="-1667667"/>
              <a:ext cx="10193333" cy="10193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5F07818F-9941-4E78-929B-D85490E18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2378" y="1408480"/>
              <a:ext cx="7487242" cy="252646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C490869F-CF3A-4889-8078-FE813C07EF50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716715"/>
      </p:ext>
    </p:extLst>
  </p:cSld>
  <p:clrMapOvr>
    <a:masterClrMapping/>
  </p:clrMapOvr>
  <p:transition spd="med" advTm="8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019F8352-7232-4621-B8AC-A522CBC881BC}"/>
              </a:ext>
            </a:extLst>
          </p:cNvPr>
          <p:cNvSpPr/>
          <p:nvPr/>
        </p:nvSpPr>
        <p:spPr>
          <a:xfrm>
            <a:off x="579329" y="4662780"/>
            <a:ext cx="5175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sz="1200" i="1" dirty="0">
                <a:solidFill>
                  <a:srgbClr val="102D69"/>
                </a:solidFill>
                <a:latin typeface="SchulbuchNord" panose="02000503040000020004" pitchFamily="2" charset="0"/>
              </a:rPr>
              <a:t>Die Fach- und Koordinierungsstelle Alphabetisierung und Grundbildung Sachsen-Anhalt wird durch das Ministerium für Bildung Sachsen-Anhalt, in Trägerschaft des Landesverbandes der Volkshochschulen e. V. und der Ländlichen Erwachsenenbildung in Sachsen-Anhalt e. V., gefördert.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582BA14-E89A-449F-9CA2-38FD1FBB2DBD}"/>
              </a:ext>
            </a:extLst>
          </p:cNvPr>
          <p:cNvSpPr/>
          <p:nvPr/>
        </p:nvSpPr>
        <p:spPr>
          <a:xfrm>
            <a:off x="598117" y="2670282"/>
            <a:ext cx="60962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Die Fach- und Koordinierungsstelle Alphabetisierung und Grundbildung Sachsen-Anhalt informiert und sensibilisiert mit Hilfe eines breiten Netzwerkes die Öffentlichkeit, Unternehmen und Verbände zum Thema geringe </a:t>
            </a:r>
            <a:r>
              <a:rPr lang="de-DE" dirty="0" err="1">
                <a:solidFill>
                  <a:srgbClr val="102D69"/>
                </a:solidFill>
                <a:latin typeface="SchulbuchNord" panose="02000503040000020004" pitchFamily="2" charset="0"/>
              </a:rPr>
              <a:t>Litaralität</a:t>
            </a: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 und stärkt somit die Grundbildungsarbeit im Land Sachsen-Anhalt.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7A1D330-6E9F-4E71-A5B9-A7454019078A}"/>
              </a:ext>
            </a:extLst>
          </p:cNvPr>
          <p:cNvSpPr/>
          <p:nvPr/>
        </p:nvSpPr>
        <p:spPr>
          <a:xfrm>
            <a:off x="6761647" y="2389340"/>
            <a:ext cx="6509726" cy="65097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D3B3AEF-0E2E-463E-9024-DAF0237D9A4A}"/>
              </a:ext>
            </a:extLst>
          </p:cNvPr>
          <p:cNvSpPr/>
          <p:nvPr/>
        </p:nvSpPr>
        <p:spPr>
          <a:xfrm>
            <a:off x="7499933" y="4366930"/>
            <a:ext cx="443621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sz="2400" b="1" dirty="0">
                <a:solidFill>
                  <a:srgbClr val="102D69"/>
                </a:solidFill>
                <a:latin typeface="SchulbuchNord" panose="02000503040000020004" pitchFamily="2" charset="0"/>
              </a:rPr>
              <a:t>0391 25 91 80 / -82</a:t>
            </a:r>
          </a:p>
          <a:p>
            <a:pPr algn="ctr">
              <a:spcBef>
                <a:spcPts val="300"/>
              </a:spcBef>
            </a:pPr>
            <a:endParaRPr lang="de-DE" sz="2400" b="1" dirty="0">
              <a:solidFill>
                <a:srgbClr val="102D69"/>
              </a:solidFill>
              <a:latin typeface="SchulbuchNord" panose="02000503040000020004" pitchFamily="2" charset="0"/>
            </a:endParaRPr>
          </a:p>
          <a:p>
            <a:pPr algn="ctr">
              <a:spcBef>
                <a:spcPts val="300"/>
              </a:spcBef>
            </a:pPr>
            <a:r>
              <a:rPr lang="de-DE" sz="2400" b="1" dirty="0">
                <a:solidFill>
                  <a:srgbClr val="102D69"/>
                </a:solidFill>
                <a:latin typeface="SchulbuchNord" panose="02000503040000020004" pitchFamily="2" charset="0"/>
              </a:rPr>
              <a:t>info@grundbildung-lsa.de</a:t>
            </a:r>
            <a:endParaRPr lang="de-DE" sz="3200" b="1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4016F6E5-62D8-4BC5-A2A8-C2B71D108CCD}"/>
              </a:ext>
            </a:extLst>
          </p:cNvPr>
          <p:cNvSpPr/>
          <p:nvPr/>
        </p:nvSpPr>
        <p:spPr>
          <a:xfrm>
            <a:off x="579329" y="395864"/>
            <a:ext cx="99580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Fach- und Koordinierungsstelle Alphabetisierung und Grundbildung</a:t>
            </a:r>
          </a:p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Sachsen-Anhalt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D6F1AD3-5090-4C15-9993-26F2F3ACF4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2EAEB85-98AD-4DFF-8AB6-F829B1AD0645}"/>
              </a:ext>
            </a:extLst>
          </p:cNvPr>
          <p:cNvSpPr/>
          <p:nvPr/>
        </p:nvSpPr>
        <p:spPr>
          <a:xfrm>
            <a:off x="2730641" y="7291451"/>
            <a:ext cx="183508" cy="589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8393C2A-6938-4C1D-B72C-F6875542815A}"/>
              </a:ext>
            </a:extLst>
          </p:cNvPr>
          <p:cNvSpPr/>
          <p:nvPr/>
        </p:nvSpPr>
        <p:spPr>
          <a:xfrm>
            <a:off x="3554512" y="7291451"/>
            <a:ext cx="183508" cy="335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E15CD72-7897-493E-B98D-FB9E3FFA174B}"/>
              </a:ext>
            </a:extLst>
          </p:cNvPr>
          <p:cNvSpPr/>
          <p:nvPr/>
        </p:nvSpPr>
        <p:spPr>
          <a:xfrm>
            <a:off x="7522325" y="3224279"/>
            <a:ext cx="4396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sz="3600" b="1" dirty="0">
                <a:solidFill>
                  <a:srgbClr val="FDC300"/>
                </a:solidFill>
                <a:latin typeface="SchulbuchNord" panose="02000503040000020004" pitchFamily="2" charset="0"/>
              </a:rPr>
              <a:t>Kontakt</a:t>
            </a:r>
          </a:p>
        </p:txBody>
      </p:sp>
      <p:pic>
        <p:nvPicPr>
          <p:cNvPr id="6" name="Grafik 5" descr="Empfänger">
            <a:extLst>
              <a:ext uri="{FF2B5EF4-FFF2-40B4-BE49-F238E27FC236}">
                <a16:creationId xmlns:a16="http://schemas.microsoft.com/office/drawing/2014/main" id="{E98C5CCD-F141-4DA3-9314-EEDB25026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4875" y="4366614"/>
            <a:ext cx="360000" cy="360000"/>
          </a:xfrm>
          <a:prstGeom prst="rect">
            <a:avLst/>
          </a:prstGeom>
        </p:spPr>
      </p:pic>
      <p:pic>
        <p:nvPicPr>
          <p:cNvPr id="9" name="Grafik 8" descr="E-Mail">
            <a:extLst>
              <a:ext uri="{FF2B5EF4-FFF2-40B4-BE49-F238E27FC236}">
                <a16:creationId xmlns:a16="http://schemas.microsoft.com/office/drawing/2014/main" id="{18437A0F-750D-465F-850B-6D279E349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62236" y="5113630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0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019F8352-7232-4621-B8AC-A522CBC881BC}"/>
              </a:ext>
            </a:extLst>
          </p:cNvPr>
          <p:cNvSpPr/>
          <p:nvPr/>
        </p:nvSpPr>
        <p:spPr>
          <a:xfrm>
            <a:off x="579329" y="4662780"/>
            <a:ext cx="5175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sz="1200" i="1" dirty="0">
                <a:solidFill>
                  <a:srgbClr val="102D69"/>
                </a:solidFill>
                <a:latin typeface="SchulbuchNord" panose="02000503040000020004" pitchFamily="2" charset="0"/>
              </a:rPr>
              <a:t>Die Fach- und Koordinierungsstelle Alphabetisierung und Grundbildung Sachsen-Anhalt wird durch das Ministerium für Bildung Sachsen-Anhalt, in Trägerschaft des Landesverbandes der Volkshochschulen e. V. und der Ländlichen Erwachsenenbildung in Sachsen-Anhalt e. V., gefördert.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582BA14-E89A-449F-9CA2-38FD1FBB2DBD}"/>
              </a:ext>
            </a:extLst>
          </p:cNvPr>
          <p:cNvSpPr/>
          <p:nvPr/>
        </p:nvSpPr>
        <p:spPr>
          <a:xfrm>
            <a:off x="598117" y="2670282"/>
            <a:ext cx="60962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Die Fach- und Koordinierungsstelle Alphabetisierung und Grundbildung Sachsen-Anhalt informiert und sensibilisiert mit Hilfe eines breiten Netzwerkes die Öffentlichkeit, Unternehmen und Verbände zum Thema geringe </a:t>
            </a:r>
            <a:r>
              <a:rPr lang="de-DE" dirty="0" err="1">
                <a:solidFill>
                  <a:srgbClr val="102D69"/>
                </a:solidFill>
                <a:latin typeface="SchulbuchNord" panose="02000503040000020004" pitchFamily="2" charset="0"/>
              </a:rPr>
              <a:t>Litaralität</a:t>
            </a: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 und stärkt somit die Grundbildungsarbeit im Land Sachsen-Anhalt.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7A1D330-6E9F-4E71-A5B9-A7454019078A}"/>
              </a:ext>
            </a:extLst>
          </p:cNvPr>
          <p:cNvSpPr/>
          <p:nvPr/>
        </p:nvSpPr>
        <p:spPr>
          <a:xfrm>
            <a:off x="6761647" y="2389340"/>
            <a:ext cx="6509726" cy="65097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4016F6E5-62D8-4BC5-A2A8-C2B71D108CCD}"/>
              </a:ext>
            </a:extLst>
          </p:cNvPr>
          <p:cNvSpPr/>
          <p:nvPr/>
        </p:nvSpPr>
        <p:spPr>
          <a:xfrm>
            <a:off x="579329" y="395864"/>
            <a:ext cx="99580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Fach- und Koordinierungsstelle Alphabetisierung und Grundbildung</a:t>
            </a:r>
          </a:p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Sachsen-Anhalt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D6F1AD3-5090-4C15-9993-26F2F3ACF4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2EAEB85-98AD-4DFF-8AB6-F829B1AD0645}"/>
              </a:ext>
            </a:extLst>
          </p:cNvPr>
          <p:cNvSpPr/>
          <p:nvPr/>
        </p:nvSpPr>
        <p:spPr>
          <a:xfrm>
            <a:off x="2730641" y="7291451"/>
            <a:ext cx="183508" cy="589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8393C2A-6938-4C1D-B72C-F6875542815A}"/>
              </a:ext>
            </a:extLst>
          </p:cNvPr>
          <p:cNvSpPr/>
          <p:nvPr/>
        </p:nvSpPr>
        <p:spPr>
          <a:xfrm>
            <a:off x="3554512" y="7291451"/>
            <a:ext cx="183508" cy="335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E15CD72-7897-493E-B98D-FB9E3FFA174B}"/>
              </a:ext>
            </a:extLst>
          </p:cNvPr>
          <p:cNvSpPr/>
          <p:nvPr/>
        </p:nvSpPr>
        <p:spPr>
          <a:xfrm>
            <a:off x="7522325" y="3224279"/>
            <a:ext cx="4396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sz="3600" b="1" dirty="0">
                <a:solidFill>
                  <a:srgbClr val="FDC300"/>
                </a:solidFill>
                <a:latin typeface="SchulbuchNord" panose="02000503040000020004" pitchFamily="2" charset="0"/>
              </a:rPr>
              <a:t>Kontakt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35FFF23-AF9F-4C13-9AF0-13906437207C}"/>
              </a:ext>
            </a:extLst>
          </p:cNvPr>
          <p:cNvSpPr/>
          <p:nvPr/>
        </p:nvSpPr>
        <p:spPr>
          <a:xfrm>
            <a:off x="7499933" y="4366930"/>
            <a:ext cx="443621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sz="2400" b="1" dirty="0">
                <a:solidFill>
                  <a:srgbClr val="102D69"/>
                </a:solidFill>
                <a:latin typeface="SchulbuchNord" panose="02000503040000020004" pitchFamily="2" charset="0"/>
              </a:rPr>
              <a:t>0391 25 91 80 / -82</a:t>
            </a:r>
          </a:p>
          <a:p>
            <a:pPr algn="ctr">
              <a:spcBef>
                <a:spcPts val="300"/>
              </a:spcBef>
            </a:pPr>
            <a:endParaRPr lang="de-DE" sz="2400" b="1" dirty="0">
              <a:solidFill>
                <a:srgbClr val="102D69"/>
              </a:solidFill>
              <a:latin typeface="SchulbuchNord" panose="02000503040000020004" pitchFamily="2" charset="0"/>
            </a:endParaRPr>
          </a:p>
          <a:p>
            <a:pPr algn="ctr">
              <a:spcBef>
                <a:spcPts val="300"/>
              </a:spcBef>
            </a:pPr>
            <a:r>
              <a:rPr lang="de-DE" sz="2400" b="1" dirty="0">
                <a:solidFill>
                  <a:srgbClr val="102D69"/>
                </a:solidFill>
                <a:latin typeface="SchulbuchNord" panose="02000503040000020004" pitchFamily="2" charset="0"/>
              </a:rPr>
              <a:t>info@grundbildung-lsa.de</a:t>
            </a:r>
            <a:endParaRPr lang="de-DE" sz="3200" b="1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pic>
        <p:nvPicPr>
          <p:cNvPr id="14" name="Grafik 13" descr="Empfänger">
            <a:extLst>
              <a:ext uri="{FF2B5EF4-FFF2-40B4-BE49-F238E27FC236}">
                <a16:creationId xmlns:a16="http://schemas.microsoft.com/office/drawing/2014/main" id="{45DCE13F-73C4-4E62-8DAD-8699920CA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4875" y="4366614"/>
            <a:ext cx="360000" cy="360000"/>
          </a:xfrm>
          <a:prstGeom prst="rect">
            <a:avLst/>
          </a:prstGeom>
        </p:spPr>
      </p:pic>
      <p:pic>
        <p:nvPicPr>
          <p:cNvPr id="15" name="Grafik 14" descr="E-Mail">
            <a:extLst>
              <a:ext uri="{FF2B5EF4-FFF2-40B4-BE49-F238E27FC236}">
                <a16:creationId xmlns:a16="http://schemas.microsoft.com/office/drawing/2014/main" id="{D701DC07-61F7-4475-8A1E-2DE3859476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62236" y="5113630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50768"/>
      </p:ext>
    </p:extLst>
  </p:cSld>
  <p:clrMapOvr>
    <a:masterClrMapping/>
  </p:clrMapOvr>
  <p:transition spd="med" advTm="8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7A65B4E-675B-484D-AC23-4387FF0B45BC}"/>
              </a:ext>
            </a:extLst>
          </p:cNvPr>
          <p:cNvGrpSpPr/>
          <p:nvPr/>
        </p:nvGrpSpPr>
        <p:grpSpPr>
          <a:xfrm>
            <a:off x="999333" y="-1667667"/>
            <a:ext cx="10193333" cy="10193333"/>
            <a:chOff x="999333" y="-1667667"/>
            <a:chExt cx="10193333" cy="1019333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6525393-1F28-4DEA-952C-14BBBC74374F}"/>
                </a:ext>
              </a:extLst>
            </p:cNvPr>
            <p:cNvSpPr/>
            <p:nvPr/>
          </p:nvSpPr>
          <p:spPr>
            <a:xfrm>
              <a:off x="999333" y="-1667667"/>
              <a:ext cx="10193333" cy="10193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2FFBB59-A93F-4513-92DF-2BAB8AACA709}"/>
                </a:ext>
              </a:extLst>
            </p:cNvPr>
            <p:cNvSpPr/>
            <p:nvPr/>
          </p:nvSpPr>
          <p:spPr>
            <a:xfrm>
              <a:off x="2715439" y="4678688"/>
              <a:ext cx="6827090" cy="684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Besuchen Sie uns auf </a:t>
              </a:r>
            </a:p>
            <a:p>
              <a:pPr algn="ctr">
                <a:spcBef>
                  <a:spcPts val="300"/>
                </a:spcBef>
              </a:pPr>
              <a:r>
                <a:rPr lang="de-DE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Facebook, Instagram, Twitter oder </a:t>
              </a:r>
              <a:r>
                <a:rPr lang="de-DE" dirty="0" err="1">
                  <a:solidFill>
                    <a:srgbClr val="102D69"/>
                  </a:solidFill>
                  <a:latin typeface="SchulbuchNord" panose="02000503040000020004" pitchFamily="2" charset="0"/>
                </a:rPr>
                <a:t>Youtube</a:t>
              </a:r>
              <a:r>
                <a:rPr lang="de-DE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.</a:t>
              </a:r>
            </a:p>
          </p:txBody>
        </p:sp>
      </p:grpSp>
      <p:sp>
        <p:nvSpPr>
          <p:cNvPr id="3" name="Rectangle 6">
            <a:extLst>
              <a:ext uri="{FF2B5EF4-FFF2-40B4-BE49-F238E27FC236}">
                <a16:creationId xmlns:a16="http://schemas.microsoft.com/office/drawing/2014/main" id="{EAB0FFDF-2E0E-4D35-BA5E-4E76B0BF8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5886" y="29005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C2DD442-016B-4ABC-81F5-0D11B222F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5886" y="32974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B57EBCA-1CD9-405D-882B-CECDBF0BD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5886" y="369433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6A7B214-5BCC-411B-A771-55C502749071}"/>
              </a:ext>
            </a:extLst>
          </p:cNvPr>
          <p:cNvGrpSpPr/>
          <p:nvPr/>
        </p:nvGrpSpPr>
        <p:grpSpPr>
          <a:xfrm>
            <a:off x="3858566" y="3201631"/>
            <a:ext cx="4474863" cy="1080183"/>
            <a:chOff x="3157419" y="2782560"/>
            <a:chExt cx="5355988" cy="1292877"/>
          </a:xfrm>
        </p:grpSpPr>
        <p:pic>
          <p:nvPicPr>
            <p:cNvPr id="1046" name="Grafik 1">
              <a:hlinkClick r:id="rId3"/>
              <a:extLst>
                <a:ext uri="{FF2B5EF4-FFF2-40B4-BE49-F238E27FC236}">
                  <a16:creationId xmlns:a16="http://schemas.microsoft.com/office/drawing/2014/main" id="{A100E2E5-1B79-4C1E-8DEB-7545BAC94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7419" y="2782560"/>
              <a:ext cx="1267021" cy="1292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5" name="Grafik 2">
              <a:hlinkClick r:id="rId5"/>
              <a:extLst>
                <a:ext uri="{FF2B5EF4-FFF2-40B4-BE49-F238E27FC236}">
                  <a16:creationId xmlns:a16="http://schemas.microsoft.com/office/drawing/2014/main" id="{0509DD5B-7BF0-4D12-813B-0B9A33FA66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77" y="2782560"/>
              <a:ext cx="1267021" cy="1292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Grafik 3">
              <a:hlinkClick r:id="rId7"/>
              <a:extLst>
                <a:ext uri="{FF2B5EF4-FFF2-40B4-BE49-F238E27FC236}">
                  <a16:creationId xmlns:a16="http://schemas.microsoft.com/office/drawing/2014/main" id="{A45E4039-0134-4313-9C79-CF8B77966F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2024" y="2782560"/>
              <a:ext cx="1267021" cy="1292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Grafik 4">
              <a:hlinkClick r:id="rId9"/>
              <a:extLst>
                <a:ext uri="{FF2B5EF4-FFF2-40B4-BE49-F238E27FC236}">
                  <a16:creationId xmlns:a16="http://schemas.microsoft.com/office/drawing/2014/main" id="{4A5C0FAB-1A8B-4691-98BE-7ED05F0BE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386" y="2782560"/>
              <a:ext cx="1267021" cy="1292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23">
            <a:extLst>
              <a:ext uri="{FF2B5EF4-FFF2-40B4-BE49-F238E27FC236}">
                <a16:creationId xmlns:a16="http://schemas.microsoft.com/office/drawing/2014/main" id="{ED312D57-EF3E-4DDC-99D8-C71C4DF9F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5" name="Rectangle 24">
            <a:extLst>
              <a:ext uri="{FF2B5EF4-FFF2-40B4-BE49-F238E27FC236}">
                <a16:creationId xmlns:a16="http://schemas.microsoft.com/office/drawing/2014/main" id="{262A88CB-BC95-4EBE-A6F3-8965FE0DA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6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24482F44-0312-4FD3-B0D3-84FB55C4A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3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9" name="Rectangle 26">
            <a:extLst>
              <a:ext uri="{FF2B5EF4-FFF2-40B4-BE49-F238E27FC236}">
                <a16:creationId xmlns:a16="http://schemas.microsoft.com/office/drawing/2014/main" id="{65562071-1DFD-40DA-BE16-AD11B4181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0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C120F681-A906-43E7-84F9-314D5B921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7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2F559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3FD74F8-4C73-4101-A5B3-C6C1A428CA2C}"/>
              </a:ext>
            </a:extLst>
          </p:cNvPr>
          <p:cNvSpPr/>
          <p:nvPr/>
        </p:nvSpPr>
        <p:spPr>
          <a:xfrm>
            <a:off x="3844545" y="1791986"/>
            <a:ext cx="45688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 dirty="0">
                <a:solidFill>
                  <a:srgbClr val="002060"/>
                </a:solidFill>
                <a:latin typeface="SchulbuchNord" panose="0200050304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de-DE" sz="4000" b="1" dirty="0" err="1">
                <a:solidFill>
                  <a:srgbClr val="002060"/>
                </a:solidFill>
                <a:latin typeface="SchulbuchNord" panose="0200050304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grundbildunglsa</a:t>
            </a:r>
            <a:endParaRPr lang="de-DE" sz="4000" b="1" dirty="0">
              <a:latin typeface="SchulbuchNord" panose="02000503040000020004" pitchFamily="2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6DBA58F-8016-49F5-A9EE-879A9AAB87F8}"/>
              </a:ext>
            </a:extLst>
          </p:cNvPr>
          <p:cNvSpPr/>
          <p:nvPr/>
        </p:nvSpPr>
        <p:spPr>
          <a:xfrm>
            <a:off x="3466617" y="916485"/>
            <a:ext cx="52587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Gut vernetzt mit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FA4EBAA-09BB-42B6-B5F1-3D89931165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25" y="3198264"/>
            <a:ext cx="4478946" cy="108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0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96525393-1F28-4DEA-952C-14BBBC74374F}"/>
              </a:ext>
            </a:extLst>
          </p:cNvPr>
          <p:cNvSpPr/>
          <p:nvPr/>
        </p:nvSpPr>
        <p:spPr>
          <a:xfrm>
            <a:off x="999333" y="-1667667"/>
            <a:ext cx="10193333" cy="101933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F07818F-9941-4E78-929B-D85490E18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378" y="1408480"/>
            <a:ext cx="7487242" cy="252646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B350224-D35B-4943-A4C5-B1819AB103C8}"/>
              </a:ext>
            </a:extLst>
          </p:cNvPr>
          <p:cNvGrpSpPr/>
          <p:nvPr/>
        </p:nvGrpSpPr>
        <p:grpSpPr>
          <a:xfrm>
            <a:off x="4996148" y="3373723"/>
            <a:ext cx="4354286" cy="1827458"/>
            <a:chOff x="4996148" y="3373723"/>
            <a:chExt cx="4354286" cy="182745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E5B19402-1DD7-407C-B86D-61EB6C84E905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7A65B4E-675B-484D-AC23-4387FF0B45BC}"/>
              </a:ext>
            </a:extLst>
          </p:cNvPr>
          <p:cNvGrpSpPr/>
          <p:nvPr/>
        </p:nvGrpSpPr>
        <p:grpSpPr>
          <a:xfrm>
            <a:off x="999333" y="-1667667"/>
            <a:ext cx="10193333" cy="10193333"/>
            <a:chOff x="999333" y="-1667667"/>
            <a:chExt cx="10193333" cy="1019333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6525393-1F28-4DEA-952C-14BBBC74374F}"/>
                </a:ext>
              </a:extLst>
            </p:cNvPr>
            <p:cNvSpPr/>
            <p:nvPr/>
          </p:nvSpPr>
          <p:spPr>
            <a:xfrm>
              <a:off x="999333" y="-1667667"/>
              <a:ext cx="10193333" cy="10193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2FFBB59-A93F-4513-92DF-2BAB8AACA709}"/>
                </a:ext>
              </a:extLst>
            </p:cNvPr>
            <p:cNvSpPr/>
            <p:nvPr/>
          </p:nvSpPr>
          <p:spPr>
            <a:xfrm>
              <a:off x="2715439" y="4678688"/>
              <a:ext cx="6827090" cy="684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Besuchen Sie uns auf </a:t>
              </a:r>
            </a:p>
            <a:p>
              <a:pPr algn="ctr">
                <a:spcBef>
                  <a:spcPts val="300"/>
                </a:spcBef>
              </a:pPr>
              <a:r>
                <a:rPr lang="de-DE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Facebook, Instagram, Twitter oder </a:t>
              </a:r>
              <a:r>
                <a:rPr lang="de-DE" dirty="0" err="1">
                  <a:solidFill>
                    <a:srgbClr val="102D69"/>
                  </a:solidFill>
                  <a:latin typeface="SchulbuchNord" panose="02000503040000020004" pitchFamily="2" charset="0"/>
                </a:rPr>
                <a:t>Youtube</a:t>
              </a:r>
              <a:r>
                <a:rPr lang="de-DE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.</a:t>
              </a:r>
            </a:p>
          </p:txBody>
        </p:sp>
      </p:grpSp>
      <p:sp>
        <p:nvSpPr>
          <p:cNvPr id="3" name="Rectangle 6">
            <a:extLst>
              <a:ext uri="{FF2B5EF4-FFF2-40B4-BE49-F238E27FC236}">
                <a16:creationId xmlns:a16="http://schemas.microsoft.com/office/drawing/2014/main" id="{EAB0FFDF-2E0E-4D35-BA5E-4E76B0BF8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5886" y="29005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C2DD442-016B-4ABC-81F5-0D11B222F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5886" y="32974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B57EBCA-1CD9-405D-882B-CECDBF0BD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5886" y="369433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6A7B214-5BCC-411B-A771-55C502749071}"/>
              </a:ext>
            </a:extLst>
          </p:cNvPr>
          <p:cNvGrpSpPr/>
          <p:nvPr/>
        </p:nvGrpSpPr>
        <p:grpSpPr>
          <a:xfrm>
            <a:off x="3858566" y="3201631"/>
            <a:ext cx="4474863" cy="1080183"/>
            <a:chOff x="3157419" y="2782560"/>
            <a:chExt cx="5355988" cy="1292877"/>
          </a:xfrm>
        </p:grpSpPr>
        <p:pic>
          <p:nvPicPr>
            <p:cNvPr id="1046" name="Grafik 1">
              <a:hlinkClick r:id="rId3"/>
              <a:extLst>
                <a:ext uri="{FF2B5EF4-FFF2-40B4-BE49-F238E27FC236}">
                  <a16:creationId xmlns:a16="http://schemas.microsoft.com/office/drawing/2014/main" id="{A100E2E5-1B79-4C1E-8DEB-7545BAC94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7419" y="2782560"/>
              <a:ext cx="1267021" cy="1292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5" name="Grafik 2">
              <a:hlinkClick r:id="rId5"/>
              <a:extLst>
                <a:ext uri="{FF2B5EF4-FFF2-40B4-BE49-F238E27FC236}">
                  <a16:creationId xmlns:a16="http://schemas.microsoft.com/office/drawing/2014/main" id="{0509DD5B-7BF0-4D12-813B-0B9A33FA66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77" y="2782560"/>
              <a:ext cx="1267021" cy="1292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Grafik 3">
              <a:hlinkClick r:id="rId7"/>
              <a:extLst>
                <a:ext uri="{FF2B5EF4-FFF2-40B4-BE49-F238E27FC236}">
                  <a16:creationId xmlns:a16="http://schemas.microsoft.com/office/drawing/2014/main" id="{A45E4039-0134-4313-9C79-CF8B77966F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2024" y="2782560"/>
              <a:ext cx="1267021" cy="1292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Grafik 4">
              <a:hlinkClick r:id="rId9"/>
              <a:extLst>
                <a:ext uri="{FF2B5EF4-FFF2-40B4-BE49-F238E27FC236}">
                  <a16:creationId xmlns:a16="http://schemas.microsoft.com/office/drawing/2014/main" id="{4A5C0FAB-1A8B-4691-98BE-7ED05F0BE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386" y="2782560"/>
              <a:ext cx="1267021" cy="1292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23">
            <a:extLst>
              <a:ext uri="{FF2B5EF4-FFF2-40B4-BE49-F238E27FC236}">
                <a16:creationId xmlns:a16="http://schemas.microsoft.com/office/drawing/2014/main" id="{ED312D57-EF3E-4DDC-99D8-C71C4DF9F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5" name="Rectangle 24">
            <a:extLst>
              <a:ext uri="{FF2B5EF4-FFF2-40B4-BE49-F238E27FC236}">
                <a16:creationId xmlns:a16="http://schemas.microsoft.com/office/drawing/2014/main" id="{262A88CB-BC95-4EBE-A6F3-8965FE0DA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6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24482F44-0312-4FD3-B0D3-84FB55C4A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3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9" name="Rectangle 26">
            <a:extLst>
              <a:ext uri="{FF2B5EF4-FFF2-40B4-BE49-F238E27FC236}">
                <a16:creationId xmlns:a16="http://schemas.microsoft.com/office/drawing/2014/main" id="{65562071-1DFD-40DA-BE16-AD11B4181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0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C120F681-A906-43E7-84F9-314D5B921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7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2F559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3FD74F8-4C73-4101-A5B3-C6C1A428CA2C}"/>
              </a:ext>
            </a:extLst>
          </p:cNvPr>
          <p:cNvSpPr/>
          <p:nvPr/>
        </p:nvSpPr>
        <p:spPr>
          <a:xfrm>
            <a:off x="3844545" y="1791986"/>
            <a:ext cx="45688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 dirty="0">
                <a:solidFill>
                  <a:srgbClr val="002060"/>
                </a:solidFill>
                <a:latin typeface="SchulbuchNord" panose="0200050304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de-DE" sz="4000" b="1" dirty="0" err="1">
                <a:solidFill>
                  <a:srgbClr val="002060"/>
                </a:solidFill>
                <a:latin typeface="SchulbuchNord" panose="0200050304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grundbildunglsa</a:t>
            </a:r>
            <a:endParaRPr lang="de-DE" sz="4000" b="1" dirty="0">
              <a:latin typeface="SchulbuchNord" panose="02000503040000020004" pitchFamily="2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6DBA58F-8016-49F5-A9EE-879A9AAB87F8}"/>
              </a:ext>
            </a:extLst>
          </p:cNvPr>
          <p:cNvSpPr/>
          <p:nvPr/>
        </p:nvSpPr>
        <p:spPr>
          <a:xfrm>
            <a:off x="3466617" y="916485"/>
            <a:ext cx="52587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Gut vernetzt mit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C94D540E-0AD1-4348-8D7B-2575AEB789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25" y="3198264"/>
            <a:ext cx="4478946" cy="108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0580"/>
      </p:ext>
    </p:extLst>
  </p:cSld>
  <p:clrMapOvr>
    <a:masterClrMapping/>
  </p:clrMapOvr>
  <p:transition spd="med" advTm="8000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5E8A418-1E18-460E-BF7D-840794A13F10}"/>
              </a:ext>
            </a:extLst>
          </p:cNvPr>
          <p:cNvGrpSpPr/>
          <p:nvPr/>
        </p:nvGrpSpPr>
        <p:grpSpPr>
          <a:xfrm>
            <a:off x="5917084" y="-1667667"/>
            <a:ext cx="10193333" cy="10193333"/>
            <a:chOff x="5917084" y="-1667667"/>
            <a:chExt cx="10193333" cy="10193333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7A1D330-6E9F-4E71-A5B9-A7454019078A}"/>
                </a:ext>
              </a:extLst>
            </p:cNvPr>
            <p:cNvSpPr/>
            <p:nvPr/>
          </p:nvSpPr>
          <p:spPr>
            <a:xfrm>
              <a:off x="5917084" y="-1667667"/>
              <a:ext cx="10193333" cy="10193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5C85EC36-BD06-4D60-943E-ED2276A1DED0}"/>
                </a:ext>
              </a:extLst>
            </p:cNvPr>
            <p:cNvSpPr/>
            <p:nvPr/>
          </p:nvSpPr>
          <p:spPr>
            <a:xfrm>
              <a:off x="7248779" y="889572"/>
              <a:ext cx="43969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sz="2800" b="1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Kostenlose Beratung</a:t>
              </a: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3DCA490-487D-426F-9D69-A76D1129F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314" y="2000554"/>
              <a:ext cx="1974363" cy="577324"/>
            </a:xfrm>
            <a:prstGeom prst="rect">
              <a:avLst/>
            </a:prstGeom>
          </p:spPr>
        </p:pic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1D3B3AEF-0E2E-463E-9024-DAF0237D9A4A}"/>
                </a:ext>
              </a:extLst>
            </p:cNvPr>
            <p:cNvSpPr/>
            <p:nvPr/>
          </p:nvSpPr>
          <p:spPr>
            <a:xfrm>
              <a:off x="7254000" y="3088961"/>
              <a:ext cx="4396992" cy="11156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sz="2800" b="1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ALFA-TELEFON</a:t>
              </a:r>
            </a:p>
            <a:p>
              <a:pPr algn="ctr">
                <a:spcBef>
                  <a:spcPts val="300"/>
                </a:spcBef>
              </a:pPr>
              <a:r>
                <a:rPr lang="de-DE" sz="3600" b="1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0800 - 53 33 44 55</a:t>
              </a: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A9CACF93-8983-4BB4-8FA1-30912F15297F}"/>
                </a:ext>
              </a:extLst>
            </p:cNvPr>
            <p:cNvSpPr/>
            <p:nvPr/>
          </p:nvSpPr>
          <p:spPr>
            <a:xfrm>
              <a:off x="6399277" y="4745078"/>
              <a:ext cx="6096000" cy="10002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dirty="0">
                  <a:solidFill>
                    <a:srgbClr val="102D69"/>
                  </a:solidFill>
                  <a:latin typeface="SchulbuchNord" panose="02000503040000020004" pitchFamily="2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www.alfa-telefon.de</a:t>
              </a:r>
              <a:endParaRPr lang="de-DE" dirty="0">
                <a:solidFill>
                  <a:srgbClr val="102D69"/>
                </a:solidFill>
                <a:latin typeface="SchulbuchNord" panose="02000503040000020004" pitchFamily="2" charset="0"/>
              </a:endParaRPr>
            </a:p>
            <a:p>
              <a:pPr algn="ctr">
                <a:spcBef>
                  <a:spcPts val="300"/>
                </a:spcBef>
              </a:pPr>
              <a:r>
                <a:rPr lang="de-DE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Email: info@alfa-telefon.de</a:t>
              </a:r>
            </a:p>
            <a:p>
              <a:pPr algn="ctr">
                <a:spcBef>
                  <a:spcPts val="300"/>
                </a:spcBef>
              </a:pPr>
              <a:r>
                <a:rPr lang="de-DE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WhatsApp: 0160 - 95 33 34 45</a:t>
              </a:r>
            </a:p>
          </p:txBody>
        </p:sp>
      </p:grpSp>
      <p:sp>
        <p:nvSpPr>
          <p:cNvPr id="56" name="Rechteck 55">
            <a:extLst>
              <a:ext uri="{FF2B5EF4-FFF2-40B4-BE49-F238E27FC236}">
                <a16:creationId xmlns:a16="http://schemas.microsoft.com/office/drawing/2014/main" id="{4016F6E5-62D8-4BC5-A2A8-C2B71D108CCD}"/>
              </a:ext>
            </a:extLst>
          </p:cNvPr>
          <p:cNvSpPr/>
          <p:nvPr/>
        </p:nvSpPr>
        <p:spPr>
          <a:xfrm>
            <a:off x="579329" y="395864"/>
            <a:ext cx="52587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Weiterführende Informationen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F86CA359-D27E-4FF3-805B-36E3FDF4F933}"/>
              </a:ext>
            </a:extLst>
          </p:cNvPr>
          <p:cNvSpPr/>
          <p:nvPr/>
        </p:nvSpPr>
        <p:spPr>
          <a:xfrm>
            <a:off x="598117" y="2052355"/>
            <a:ext cx="5497883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Kennen Sie jemanden, der Schwierigkeiten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mit dem Lesen und Schreiben hat?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D6F1AD3-5090-4C15-9993-26F2F3ACF4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2EAEB85-98AD-4DFF-8AB6-F829B1AD0645}"/>
              </a:ext>
            </a:extLst>
          </p:cNvPr>
          <p:cNvSpPr/>
          <p:nvPr/>
        </p:nvSpPr>
        <p:spPr>
          <a:xfrm>
            <a:off x="1245956" y="7474074"/>
            <a:ext cx="183508" cy="589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92FD41B-3E76-47E9-8771-E23DEF79B00A}"/>
              </a:ext>
            </a:extLst>
          </p:cNvPr>
          <p:cNvSpPr/>
          <p:nvPr/>
        </p:nvSpPr>
        <p:spPr>
          <a:xfrm>
            <a:off x="598117" y="2889295"/>
            <a:ext cx="5497883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Wollen Sie wissen, wie Sie dieses Thema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ansprechen können?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8393C2A-6938-4C1D-B72C-F6875542815A}"/>
              </a:ext>
            </a:extLst>
          </p:cNvPr>
          <p:cNvSpPr/>
          <p:nvPr/>
        </p:nvSpPr>
        <p:spPr>
          <a:xfrm>
            <a:off x="2810130" y="7173782"/>
            <a:ext cx="183508" cy="335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582BA14-E89A-449F-9CA2-38FD1FBB2DBD}"/>
              </a:ext>
            </a:extLst>
          </p:cNvPr>
          <p:cNvSpPr/>
          <p:nvPr/>
        </p:nvSpPr>
        <p:spPr>
          <a:xfrm>
            <a:off x="598117" y="3727296"/>
            <a:ext cx="5497883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Möchten Sie sich über Kursangebote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in Ihrer Nähe informieren?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F2159FE-0504-4FAC-A9B0-233C15ABF52D}"/>
              </a:ext>
            </a:extLst>
          </p:cNvPr>
          <p:cNvSpPr/>
          <p:nvPr/>
        </p:nvSpPr>
        <p:spPr>
          <a:xfrm>
            <a:off x="598117" y="4586277"/>
            <a:ext cx="549788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Das ALFA-TELEFON berät Betroffene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und Vertrauenspersonen und informiert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über Lernmöglichkeiten in ganz Deutschland.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E15CD72-7897-493E-B98D-FB9E3FFA174B}"/>
              </a:ext>
            </a:extLst>
          </p:cNvPr>
          <p:cNvSpPr/>
          <p:nvPr/>
        </p:nvSpPr>
        <p:spPr>
          <a:xfrm>
            <a:off x="7255603" y="3088961"/>
            <a:ext cx="4396992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sz="2800" b="1" dirty="0">
                <a:solidFill>
                  <a:srgbClr val="FDC300"/>
                </a:solidFill>
                <a:latin typeface="SchulbuchNord" panose="02000503040000020004" pitchFamily="2" charset="0"/>
              </a:rPr>
              <a:t>ALFA-TELEFON</a:t>
            </a:r>
          </a:p>
          <a:p>
            <a:pPr algn="ctr">
              <a:spcBef>
                <a:spcPts val="300"/>
              </a:spcBef>
            </a:pPr>
            <a:r>
              <a:rPr lang="de-DE" sz="3600" b="1" dirty="0">
                <a:solidFill>
                  <a:srgbClr val="FDC300"/>
                </a:solidFill>
                <a:latin typeface="SchulbuchNord" panose="02000503040000020004" pitchFamily="2" charset="0"/>
              </a:rPr>
              <a:t>0800 - 53 33 44 55</a:t>
            </a:r>
          </a:p>
        </p:txBody>
      </p:sp>
    </p:spTree>
    <p:extLst>
      <p:ext uri="{BB962C8B-B14F-4D97-AF65-F5344CB8AC3E}">
        <p14:creationId xmlns:p14="http://schemas.microsoft.com/office/powerpoint/2010/main" val="248679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3" grpId="0"/>
      <p:bldP spid="19" grpId="0"/>
      <p:bldP spid="25" grpId="0"/>
      <p:bldP spid="2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5E8A418-1E18-460E-BF7D-840794A13F10}"/>
              </a:ext>
            </a:extLst>
          </p:cNvPr>
          <p:cNvGrpSpPr/>
          <p:nvPr/>
        </p:nvGrpSpPr>
        <p:grpSpPr>
          <a:xfrm>
            <a:off x="5917084" y="-1667667"/>
            <a:ext cx="10193333" cy="10193333"/>
            <a:chOff x="5917084" y="-1667667"/>
            <a:chExt cx="10193333" cy="10193333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7A1D330-6E9F-4E71-A5B9-A7454019078A}"/>
                </a:ext>
              </a:extLst>
            </p:cNvPr>
            <p:cNvSpPr/>
            <p:nvPr/>
          </p:nvSpPr>
          <p:spPr>
            <a:xfrm>
              <a:off x="5917084" y="-1667667"/>
              <a:ext cx="10193333" cy="10193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5C85EC36-BD06-4D60-943E-ED2276A1DED0}"/>
                </a:ext>
              </a:extLst>
            </p:cNvPr>
            <p:cNvSpPr/>
            <p:nvPr/>
          </p:nvSpPr>
          <p:spPr>
            <a:xfrm>
              <a:off x="7248779" y="889572"/>
              <a:ext cx="43969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sz="2800" b="1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Kostenlose Beratung</a:t>
              </a: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3DCA490-487D-426F-9D69-A76D1129F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314" y="2000554"/>
              <a:ext cx="1974363" cy="577324"/>
            </a:xfrm>
            <a:prstGeom prst="rect">
              <a:avLst/>
            </a:prstGeom>
          </p:spPr>
        </p:pic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1D3B3AEF-0E2E-463E-9024-DAF0237D9A4A}"/>
                </a:ext>
              </a:extLst>
            </p:cNvPr>
            <p:cNvSpPr/>
            <p:nvPr/>
          </p:nvSpPr>
          <p:spPr>
            <a:xfrm>
              <a:off x="7254000" y="3088961"/>
              <a:ext cx="4396992" cy="11156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sz="2800" b="1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ALFA-TELEFON</a:t>
              </a:r>
            </a:p>
            <a:p>
              <a:pPr algn="ctr">
                <a:spcBef>
                  <a:spcPts val="300"/>
                </a:spcBef>
              </a:pPr>
              <a:r>
                <a:rPr lang="de-DE" sz="3600" b="1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0800 - 53 33 44 55</a:t>
              </a: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A9CACF93-8983-4BB4-8FA1-30912F15297F}"/>
                </a:ext>
              </a:extLst>
            </p:cNvPr>
            <p:cNvSpPr/>
            <p:nvPr/>
          </p:nvSpPr>
          <p:spPr>
            <a:xfrm>
              <a:off x="6399277" y="4745078"/>
              <a:ext cx="6096000" cy="10002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dirty="0">
                  <a:solidFill>
                    <a:srgbClr val="102D69"/>
                  </a:solidFill>
                  <a:latin typeface="SchulbuchNord" panose="02000503040000020004" pitchFamily="2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www.alfa-telefon.de</a:t>
              </a:r>
              <a:endParaRPr lang="de-DE" dirty="0">
                <a:solidFill>
                  <a:srgbClr val="102D69"/>
                </a:solidFill>
                <a:latin typeface="SchulbuchNord" panose="02000503040000020004" pitchFamily="2" charset="0"/>
              </a:endParaRPr>
            </a:p>
            <a:p>
              <a:pPr algn="ctr">
                <a:spcBef>
                  <a:spcPts val="300"/>
                </a:spcBef>
              </a:pPr>
              <a:r>
                <a:rPr lang="de-DE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Email: info@alfa-telefon.de</a:t>
              </a:r>
            </a:p>
            <a:p>
              <a:pPr algn="ctr">
                <a:spcBef>
                  <a:spcPts val="300"/>
                </a:spcBef>
              </a:pPr>
              <a:r>
                <a:rPr lang="de-DE" dirty="0">
                  <a:solidFill>
                    <a:srgbClr val="102D69"/>
                  </a:solidFill>
                  <a:latin typeface="SchulbuchNord" panose="02000503040000020004" pitchFamily="2" charset="0"/>
                </a:rPr>
                <a:t>WhatsApp: 0160 - 95 33 34 45</a:t>
              </a:r>
            </a:p>
          </p:txBody>
        </p:sp>
      </p:grpSp>
      <p:sp>
        <p:nvSpPr>
          <p:cNvPr id="56" name="Rechteck 55">
            <a:extLst>
              <a:ext uri="{FF2B5EF4-FFF2-40B4-BE49-F238E27FC236}">
                <a16:creationId xmlns:a16="http://schemas.microsoft.com/office/drawing/2014/main" id="{4016F6E5-62D8-4BC5-A2A8-C2B71D108CCD}"/>
              </a:ext>
            </a:extLst>
          </p:cNvPr>
          <p:cNvSpPr/>
          <p:nvPr/>
        </p:nvSpPr>
        <p:spPr>
          <a:xfrm>
            <a:off x="579329" y="395864"/>
            <a:ext cx="52587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Weiterführende Informationen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F86CA359-D27E-4FF3-805B-36E3FDF4F933}"/>
              </a:ext>
            </a:extLst>
          </p:cNvPr>
          <p:cNvSpPr/>
          <p:nvPr/>
        </p:nvSpPr>
        <p:spPr>
          <a:xfrm>
            <a:off x="598117" y="2052355"/>
            <a:ext cx="5497883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Kennen Sie jemanden, der Schwierigkeiten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mit dem Lesen und Schreiben hat?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D6F1AD3-5090-4C15-9993-26F2F3ACF4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2EAEB85-98AD-4DFF-8AB6-F829B1AD0645}"/>
              </a:ext>
            </a:extLst>
          </p:cNvPr>
          <p:cNvSpPr/>
          <p:nvPr/>
        </p:nvSpPr>
        <p:spPr>
          <a:xfrm>
            <a:off x="1245956" y="7474074"/>
            <a:ext cx="183508" cy="589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92FD41B-3E76-47E9-8771-E23DEF79B00A}"/>
              </a:ext>
            </a:extLst>
          </p:cNvPr>
          <p:cNvSpPr/>
          <p:nvPr/>
        </p:nvSpPr>
        <p:spPr>
          <a:xfrm>
            <a:off x="598117" y="2889295"/>
            <a:ext cx="5497883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Wollen Sie wissen, wie Sie dieses Thema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ansprechen können?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8393C2A-6938-4C1D-B72C-F6875542815A}"/>
              </a:ext>
            </a:extLst>
          </p:cNvPr>
          <p:cNvSpPr/>
          <p:nvPr/>
        </p:nvSpPr>
        <p:spPr>
          <a:xfrm>
            <a:off x="2810130" y="7173782"/>
            <a:ext cx="183508" cy="335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582BA14-E89A-449F-9CA2-38FD1FBB2DBD}"/>
              </a:ext>
            </a:extLst>
          </p:cNvPr>
          <p:cNvSpPr/>
          <p:nvPr/>
        </p:nvSpPr>
        <p:spPr>
          <a:xfrm>
            <a:off x="598117" y="3727296"/>
            <a:ext cx="5497883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Möchten Sie sich über Kursangebote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in Ihrer Nähe informieren?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F2159FE-0504-4FAC-A9B0-233C15ABF52D}"/>
              </a:ext>
            </a:extLst>
          </p:cNvPr>
          <p:cNvSpPr/>
          <p:nvPr/>
        </p:nvSpPr>
        <p:spPr>
          <a:xfrm>
            <a:off x="598117" y="4586277"/>
            <a:ext cx="549788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Das ALFA-TELEFON berät Betroffene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und Vertrauenspersonen und informiert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über Lernmöglichkeiten in ganz Deutschland.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E15CD72-7897-493E-B98D-FB9E3FFA174B}"/>
              </a:ext>
            </a:extLst>
          </p:cNvPr>
          <p:cNvSpPr/>
          <p:nvPr/>
        </p:nvSpPr>
        <p:spPr>
          <a:xfrm>
            <a:off x="7255603" y="3088961"/>
            <a:ext cx="4396992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sz="2800" b="1" dirty="0">
                <a:solidFill>
                  <a:srgbClr val="FDC300"/>
                </a:solidFill>
                <a:latin typeface="SchulbuchNord" panose="02000503040000020004" pitchFamily="2" charset="0"/>
              </a:rPr>
              <a:t>ALFA-TELEFON</a:t>
            </a:r>
          </a:p>
          <a:p>
            <a:pPr algn="ctr">
              <a:spcBef>
                <a:spcPts val="300"/>
              </a:spcBef>
            </a:pPr>
            <a:r>
              <a:rPr lang="de-DE" sz="3600" b="1" dirty="0">
                <a:solidFill>
                  <a:srgbClr val="FDC300"/>
                </a:solidFill>
                <a:latin typeface="SchulbuchNord" panose="02000503040000020004" pitchFamily="2" charset="0"/>
              </a:rPr>
              <a:t>0800 - 53 33 44 55</a:t>
            </a:r>
          </a:p>
        </p:txBody>
      </p:sp>
    </p:spTree>
    <p:extLst>
      <p:ext uri="{BB962C8B-B14F-4D97-AF65-F5344CB8AC3E}">
        <p14:creationId xmlns:p14="http://schemas.microsoft.com/office/powerpoint/2010/main" val="1325582171"/>
      </p:ext>
    </p:extLst>
  </p:cSld>
  <p:clrMapOvr>
    <a:masterClrMapping/>
  </p:clrMapOvr>
  <p:transition spd="med" advTm="8000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96525393-1F28-4DEA-952C-14BBBC74374F}"/>
              </a:ext>
            </a:extLst>
          </p:cNvPr>
          <p:cNvSpPr/>
          <p:nvPr/>
        </p:nvSpPr>
        <p:spPr>
          <a:xfrm>
            <a:off x="999333" y="-1667667"/>
            <a:ext cx="10193333" cy="101933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F07818F-9941-4E78-929B-D85490E18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378" y="1408480"/>
            <a:ext cx="7487242" cy="252646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B350224-D35B-4943-A4C5-B1819AB103C8}"/>
              </a:ext>
            </a:extLst>
          </p:cNvPr>
          <p:cNvGrpSpPr/>
          <p:nvPr/>
        </p:nvGrpSpPr>
        <p:grpSpPr>
          <a:xfrm>
            <a:off x="4996148" y="3373723"/>
            <a:ext cx="4354286" cy="1827458"/>
            <a:chOff x="4996148" y="3373723"/>
            <a:chExt cx="4354286" cy="182745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E352AF35-AB03-4333-A499-861C2EAE46B3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5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C50383F-84BD-4A94-BDEC-CDF3ACF3C4B6}"/>
              </a:ext>
            </a:extLst>
          </p:cNvPr>
          <p:cNvGrpSpPr/>
          <p:nvPr/>
        </p:nvGrpSpPr>
        <p:grpSpPr>
          <a:xfrm>
            <a:off x="999333" y="-1667667"/>
            <a:ext cx="10193333" cy="10193333"/>
            <a:chOff x="999333" y="-1667667"/>
            <a:chExt cx="10193333" cy="1019333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6525393-1F28-4DEA-952C-14BBBC74374F}"/>
                </a:ext>
              </a:extLst>
            </p:cNvPr>
            <p:cNvSpPr/>
            <p:nvPr/>
          </p:nvSpPr>
          <p:spPr>
            <a:xfrm>
              <a:off x="999333" y="-1667667"/>
              <a:ext cx="10193333" cy="10193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5F07818F-9941-4E78-929B-D85490E18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2378" y="1408480"/>
              <a:ext cx="7487242" cy="252646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5170EA64-8AC0-49D7-9A0E-A6875EC89445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966456"/>
      </p:ext>
    </p:extLst>
  </p:cSld>
  <p:clrMapOvr>
    <a:masterClrMapping/>
  </p:clrMapOvr>
  <p:transition spd="med" advTm="8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C50383F-84BD-4A94-BDEC-CDF3ACF3C4B6}"/>
              </a:ext>
            </a:extLst>
          </p:cNvPr>
          <p:cNvGrpSpPr/>
          <p:nvPr/>
        </p:nvGrpSpPr>
        <p:grpSpPr>
          <a:xfrm>
            <a:off x="999333" y="-1667667"/>
            <a:ext cx="10193333" cy="10193333"/>
            <a:chOff x="999333" y="-1667667"/>
            <a:chExt cx="10193333" cy="1019333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6525393-1F28-4DEA-952C-14BBBC74374F}"/>
                </a:ext>
              </a:extLst>
            </p:cNvPr>
            <p:cNvSpPr/>
            <p:nvPr/>
          </p:nvSpPr>
          <p:spPr>
            <a:xfrm>
              <a:off x="999333" y="-1667667"/>
              <a:ext cx="10193333" cy="10193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5F07818F-9941-4E78-929B-D85490E18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2378" y="1408480"/>
              <a:ext cx="7487242" cy="252646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C392E7-6D19-4146-BFBB-79DAC5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759" y="3934944"/>
              <a:ext cx="1661512" cy="126623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D8E24DA-E6ED-4DBC-89A8-60B99BB85AD0}"/>
                </a:ext>
              </a:extLst>
            </p:cNvPr>
            <p:cNvSpPr/>
            <p:nvPr/>
          </p:nvSpPr>
          <p:spPr>
            <a:xfrm>
              <a:off x="4996148" y="3373723"/>
              <a:ext cx="43542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3200" dirty="0">
                  <a:solidFill>
                    <a:srgbClr val="102D69"/>
                  </a:solidFill>
                  <a:latin typeface="Titillium" panose="00000500000000000000" pitchFamily="50" charset="0"/>
                </a:rPr>
                <a:t>Sachsen-Anhalt </a:t>
              </a:r>
              <a:endParaRPr lang="de-DE" sz="3200" dirty="0">
                <a:latin typeface="Titillium" panose="00000500000000000000" pitchFamily="50" charset="0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63955C25-3B8B-44E3-93A1-10269FA27EE5}"/>
              </a:ext>
            </a:extLst>
          </p:cNvPr>
          <p:cNvSpPr/>
          <p:nvPr/>
        </p:nvSpPr>
        <p:spPr>
          <a:xfrm>
            <a:off x="4568178" y="6309425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FDC300"/>
                </a:solidFill>
                <a:latin typeface="SchulbuchNord" panose="0200050304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www.grundbildung-lsa.de</a:t>
            </a:r>
            <a:endParaRPr lang="de-DE" b="1" dirty="0">
              <a:solidFill>
                <a:srgbClr val="FDC300"/>
              </a:solidFill>
              <a:latin typeface="SchulbuchNor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55233"/>
      </p:ext>
    </p:extLst>
  </p:cSld>
  <p:clrMapOvr>
    <a:masterClrMapping/>
  </p:clrMapOvr>
  <p:transition spd="med" advTm="8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67C545AC-C71D-4FB3-8C1C-FE629F367E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996" y="-75471"/>
            <a:ext cx="8273023" cy="7542406"/>
          </a:xfrm>
          <a:prstGeom prst="rect">
            <a:avLst/>
          </a:prstGeom>
          <a:ln>
            <a:noFill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1E2576A-1965-43C5-A019-EB0864C8CE0C}"/>
              </a:ext>
            </a:extLst>
          </p:cNvPr>
          <p:cNvSpPr/>
          <p:nvPr/>
        </p:nvSpPr>
        <p:spPr>
          <a:xfrm>
            <a:off x="586408" y="395864"/>
            <a:ext cx="81765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102D69"/>
                </a:solidFill>
                <a:latin typeface="SchulbuchNord" panose="02000503040000020004" pitchFamily="2" charset="0"/>
              </a:rPr>
              <a:t>Anzeichen für Schwierigkeiten beim Lesen und Schreiben?</a:t>
            </a:r>
            <a:endParaRPr lang="de-DE" sz="5400" b="1" spc="300" dirty="0">
              <a:solidFill>
                <a:srgbClr val="102D69"/>
              </a:solidFill>
              <a:latin typeface="SchulbuchNord" panose="02000503040000020004" pitchFamily="2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5C2D05B-3A42-4750-B53E-3B51FDDFC601}"/>
              </a:ext>
            </a:extLst>
          </p:cNvPr>
          <p:cNvSpPr/>
          <p:nvPr/>
        </p:nvSpPr>
        <p:spPr>
          <a:xfrm>
            <a:off x="586409" y="2031706"/>
            <a:ext cx="655792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Menschen mit Lese- und Schreibschwierigkeiten versuchen,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Situationen, in denen sie lesen und schreiben müssen,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zu vermeiden oder anders zu lösen.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17DBC0E6-745F-4895-B68B-AD1359E063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" y="6124400"/>
            <a:ext cx="1955483" cy="52725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5B95A9C-AF9E-4E10-B21E-E20664BED92F}"/>
              </a:ext>
            </a:extLst>
          </p:cNvPr>
          <p:cNvSpPr/>
          <p:nvPr/>
        </p:nvSpPr>
        <p:spPr>
          <a:xfrm>
            <a:off x="586407" y="4024417"/>
            <a:ext cx="7042301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Auch am Schriftbild und an der Art und Weise, wie jemand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schreibt, kann man erkennen, dass er wenig Übung hat.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64256D2-0A8B-4328-8C4B-22D4310E4AF2}"/>
              </a:ext>
            </a:extLst>
          </p:cNvPr>
          <p:cNvSpPr/>
          <p:nvPr/>
        </p:nvSpPr>
        <p:spPr>
          <a:xfrm>
            <a:off x="586409" y="3180684"/>
            <a:ext cx="6852888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Häufig übersehen sie schriftliche Informationen wie Termine,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Behördenbriefe, Rechnungen oder Sicherheitshinweise im Job.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85FAA38-0A50-4996-B8FF-8F044A7B5617}"/>
              </a:ext>
            </a:extLst>
          </p:cNvPr>
          <p:cNvSpPr/>
          <p:nvPr/>
        </p:nvSpPr>
        <p:spPr>
          <a:xfrm>
            <a:off x="586407" y="4880205"/>
            <a:ext cx="7042301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Erwachsene mit Lese- und Schreibschwierigkeiten schreiben, </a:t>
            </a:r>
          </a:p>
          <a:p>
            <a:pPr>
              <a:spcBef>
                <a:spcPts val="300"/>
              </a:spcBef>
            </a:pPr>
            <a:r>
              <a:rPr lang="de-DE" dirty="0">
                <a:solidFill>
                  <a:srgbClr val="102D69"/>
                </a:solidFill>
                <a:latin typeface="SchulbuchNord" panose="02000503040000020004" pitchFamily="2" charset="0"/>
              </a:rPr>
              <a:t>wie sie Wörter hören.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C57CE0A-E707-4CA7-B669-B42EA9E9DCB3}"/>
              </a:ext>
            </a:extLst>
          </p:cNvPr>
          <p:cNvGrpSpPr/>
          <p:nvPr/>
        </p:nvGrpSpPr>
        <p:grpSpPr>
          <a:xfrm>
            <a:off x="7943604" y="1640114"/>
            <a:ext cx="6066480" cy="6066480"/>
            <a:chOff x="7151930" y="1057118"/>
            <a:chExt cx="7200000" cy="720000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BDD371F0-15FD-40C6-942B-85657D9996DE}"/>
                </a:ext>
              </a:extLst>
            </p:cNvPr>
            <p:cNvSpPr/>
            <p:nvPr/>
          </p:nvSpPr>
          <p:spPr>
            <a:xfrm>
              <a:off x="7151930" y="1057118"/>
              <a:ext cx="7200000" cy="72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5F703A1-49D5-4397-ABD4-C333D8795752}"/>
                </a:ext>
              </a:extLst>
            </p:cNvPr>
            <p:cNvSpPr/>
            <p:nvPr/>
          </p:nvSpPr>
          <p:spPr>
            <a:xfrm>
              <a:off x="7685902" y="1591090"/>
              <a:ext cx="6132056" cy="6132056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b="4000"/>
              </a:stretch>
            </a:blip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675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" grpId="0"/>
      <p:bldP spid="11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68B4"/>
      </a:accent1>
      <a:accent2>
        <a:srgbClr val="66A5D2"/>
      </a:accent2>
      <a:accent3>
        <a:srgbClr val="CCE1F0"/>
      </a:accent3>
      <a:accent4>
        <a:srgbClr val="B1B3B4"/>
      </a:accent4>
      <a:accent5>
        <a:srgbClr val="4472C4"/>
      </a:accent5>
      <a:accent6>
        <a:srgbClr val="FFFFFF"/>
      </a:accent6>
      <a:hlink>
        <a:srgbClr val="0068B4"/>
      </a:hlink>
      <a:folHlink>
        <a:srgbClr val="66A5D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68B4"/>
      </a:accent1>
      <a:accent2>
        <a:srgbClr val="66A5D2"/>
      </a:accent2>
      <a:accent3>
        <a:srgbClr val="CCE1F0"/>
      </a:accent3>
      <a:accent4>
        <a:srgbClr val="B1B3B4"/>
      </a:accent4>
      <a:accent5>
        <a:srgbClr val="4472C4"/>
      </a:accent5>
      <a:accent6>
        <a:srgbClr val="FFFFFF"/>
      </a:accent6>
      <a:hlink>
        <a:srgbClr val="0068B4"/>
      </a:hlink>
      <a:folHlink>
        <a:srgbClr val="66A5D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3743</Words>
  <Application>Microsoft Office PowerPoint</Application>
  <PresentationFormat>Breitbild</PresentationFormat>
  <Paragraphs>878</Paragraphs>
  <Slides>74</Slides>
  <Notes>74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74</vt:i4>
      </vt:variant>
    </vt:vector>
  </HeadingPairs>
  <TitlesOfParts>
    <vt:vector size="83" baseType="lpstr">
      <vt:lpstr>Arial</vt:lpstr>
      <vt:lpstr>Calibri</vt:lpstr>
      <vt:lpstr>DejaVu Sans</vt:lpstr>
      <vt:lpstr>SchulbuchNord</vt:lpstr>
      <vt:lpstr>Symbol</vt:lpstr>
      <vt:lpstr>Times New Roman</vt:lpstr>
      <vt:lpstr>Titillium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Janine Soika</dc:creator>
  <dc:description/>
  <cp:lastModifiedBy>Ralf Gladigau</cp:lastModifiedBy>
  <cp:revision>232</cp:revision>
  <dcterms:created xsi:type="dcterms:W3CDTF">2017-07-24T12:31:36Z</dcterms:created>
  <dcterms:modified xsi:type="dcterms:W3CDTF">2021-12-22T16:33:06Z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Breitbild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</vt:i4>
  </property>
</Properties>
</file>